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2"/>
  </p:notesMasterIdLst>
  <p:sldIdLst>
    <p:sldId id="331" r:id="rId3"/>
    <p:sldId id="546" r:id="rId4"/>
    <p:sldId id="533" r:id="rId5"/>
    <p:sldId id="547" r:id="rId6"/>
    <p:sldId id="553" r:id="rId7"/>
    <p:sldId id="478" r:id="rId8"/>
    <p:sldId id="550" r:id="rId9"/>
    <p:sldId id="557" r:id="rId10"/>
    <p:sldId id="559" r:id="rId11"/>
    <p:sldId id="479" r:id="rId12"/>
    <p:sldId id="555" r:id="rId13"/>
    <p:sldId id="480" r:id="rId14"/>
    <p:sldId id="503" r:id="rId15"/>
    <p:sldId id="529" r:id="rId16"/>
    <p:sldId id="530" r:id="rId17"/>
    <p:sldId id="543" r:id="rId18"/>
    <p:sldId id="542" r:id="rId19"/>
    <p:sldId id="532" r:id="rId20"/>
    <p:sldId id="525" r:id="rId21"/>
    <p:sldId id="556" r:id="rId22"/>
    <p:sldId id="527" r:id="rId23"/>
    <p:sldId id="524" r:id="rId24"/>
    <p:sldId id="535" r:id="rId25"/>
    <p:sldId id="545" r:id="rId26"/>
    <p:sldId id="548" r:id="rId27"/>
    <p:sldId id="534" r:id="rId28"/>
    <p:sldId id="544" r:id="rId29"/>
    <p:sldId id="496" r:id="rId30"/>
    <p:sldId id="513" r:id="rId31"/>
    <p:sldId id="497" r:id="rId32"/>
    <p:sldId id="507" r:id="rId33"/>
    <p:sldId id="560" r:id="rId34"/>
    <p:sldId id="504" r:id="rId35"/>
    <p:sldId id="511" r:id="rId36"/>
    <p:sldId id="549" r:id="rId37"/>
    <p:sldId id="561" r:id="rId38"/>
    <p:sldId id="514" r:id="rId39"/>
    <p:sldId id="519" r:id="rId40"/>
    <p:sldId id="522" r:id="rId41"/>
    <p:sldId id="516" r:id="rId42"/>
    <p:sldId id="562" r:id="rId43"/>
    <p:sldId id="515" r:id="rId44"/>
    <p:sldId id="482" r:id="rId45"/>
    <p:sldId id="518" r:id="rId46"/>
    <p:sldId id="521" r:id="rId47"/>
    <p:sldId id="523" r:id="rId48"/>
    <p:sldId id="520" r:id="rId49"/>
    <p:sldId id="485" r:id="rId50"/>
    <p:sldId id="486" r:id="rId51"/>
    <p:sldId id="488" r:id="rId52"/>
    <p:sldId id="490" r:id="rId53"/>
    <p:sldId id="538" r:id="rId54"/>
    <p:sldId id="540" r:id="rId55"/>
    <p:sldId id="475" r:id="rId56"/>
    <p:sldId id="536" r:id="rId57"/>
    <p:sldId id="473" r:id="rId58"/>
    <p:sldId id="551" r:id="rId59"/>
    <p:sldId id="552" r:id="rId60"/>
    <p:sldId id="474" r:id="rId6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9C7B1"/>
    <a:srgbClr val="A5663C"/>
    <a:srgbClr val="E1DEC5"/>
    <a:srgbClr val="FF0000"/>
    <a:srgbClr val="E4261C"/>
    <a:srgbClr val="FFC10F"/>
    <a:srgbClr val="3A5EA6"/>
    <a:srgbClr val="FFC22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75" d="100"/>
          <a:sy n="75" d="100"/>
        </p:scale>
        <p:origin x="-1666" y="-53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3F8F4B6C-04D6-4B59-838C-3B582EE4D5ED}" type="datetime1">
              <a:rPr lang="en-US"/>
              <a:pPr/>
              <a:t>8/16/2014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B042010A-7820-47EE-90D2-621ECDE6E45B}"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5C465670-38DE-4C4C-B168-35A7C4233C70}" type="slidenum">
              <a:rPr lang="en-US"/>
              <a:pPr/>
              <a:t>1</a:t>
            </a:fld>
            <a:endParaRPr lang="en-US"/>
          </a:p>
        </p:txBody>
      </p:sp>
      <p:sp>
        <p:nvSpPr>
          <p:cNvPr id="2867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r>
              <a:rPr lang="en-US" smtClean="0">
                <a:ea typeface="ＭＳ Ｐゴシック" pitchFamily="34" charset="-128"/>
              </a:rPr>
              <a:t>A rainshadow is the leeward side of the mountain (opposite the direction of incoming storms).  The windward side faces </a:t>
            </a:r>
          </a:p>
        </p:txBody>
      </p:sp>
      <p:sp>
        <p:nvSpPr>
          <p:cNvPr id="67588" name="Slide Number Placeholder 3"/>
          <p:cNvSpPr>
            <a:spLocks noGrp="1"/>
          </p:cNvSpPr>
          <p:nvPr>
            <p:ph type="sldNum" sz="quarter" idx="5"/>
          </p:nvPr>
        </p:nvSpPr>
        <p:spPr bwMode="auto">
          <a:noFill/>
          <a:ln>
            <a:miter lim="800000"/>
            <a:headEnd/>
            <a:tailEnd/>
          </a:ln>
        </p:spPr>
        <p:txBody>
          <a:bodyPr/>
          <a:lstStyle/>
          <a:p>
            <a:fld id="{347236C7-5C5C-4EA9-BF51-D11E3BE170C2}" type="slidenum">
              <a:rPr lang="en-US"/>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a:lstStyle/>
          <a:p>
            <a:fld id="{52214561-AB68-4943-99DC-89DD18F44E5F}" type="slidenum">
              <a:rPr lang="en-US"/>
              <a:pPr/>
              <a:t>32</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a:lstStyle/>
          <a:p>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a:lstStyle/>
          <a:p>
            <a:fld id="{8AFF547C-6086-4EC1-BF37-3C9FB45A3F9F}" type="slidenum">
              <a:rPr lang="en-US"/>
              <a:pPr/>
              <a:t>33</a:t>
            </a:fld>
            <a:endParaRPr lang="en-US"/>
          </a:p>
        </p:txBody>
      </p:sp>
      <p:sp>
        <p:nvSpPr>
          <p:cNvPr id="7270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a:lstStyle/>
          <a:p>
            <a:fld id="{7102BF95-2032-4C2B-B61F-A6A4644DCDC8}" type="slidenum">
              <a:rPr lang="en-US"/>
              <a:pPr/>
              <a:t>34</a:t>
            </a:fld>
            <a:endParaRPr lang="en-US"/>
          </a:p>
        </p:txBody>
      </p:sp>
      <p:sp>
        <p:nvSpPr>
          <p:cNvPr id="7475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r>
              <a:rPr lang="en-US" smtClean="0">
                <a:solidFill>
                  <a:srgbClr val="000000"/>
                </a:solidFill>
                <a:ea typeface="ＭＳ Ｐゴシック" pitchFamily="34" charset="-128"/>
              </a:rPr>
              <a:t>80% of California water goes to crops and livestock</a:t>
            </a:r>
            <a:endParaRPr lang="en-US" smtClean="0">
              <a:ea typeface="ＭＳ Ｐゴシック" pitchFamily="34" charset="-128"/>
            </a:endParaRPr>
          </a:p>
        </p:txBody>
      </p:sp>
      <p:sp>
        <p:nvSpPr>
          <p:cNvPr id="76804" name="Slide Number Placeholder 3"/>
          <p:cNvSpPr>
            <a:spLocks noGrp="1"/>
          </p:cNvSpPr>
          <p:nvPr>
            <p:ph type="sldNum" sz="quarter" idx="5"/>
          </p:nvPr>
        </p:nvSpPr>
        <p:spPr bwMode="auto">
          <a:noFill/>
          <a:ln>
            <a:miter lim="800000"/>
            <a:headEnd/>
            <a:tailEnd/>
          </a:ln>
        </p:spPr>
        <p:txBody>
          <a:bodyPr/>
          <a:lstStyle/>
          <a:p>
            <a:fld id="{4B5C1420-60ED-430D-9F7F-F3A8ED82DD20}" type="slidenum">
              <a:rPr lang="en-US"/>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a:lstStyle/>
          <a:p>
            <a:fld id="{276F89EB-086E-49E3-A823-4DCEA510AD2B}" type="slidenum">
              <a:rPr lang="en-US"/>
              <a:pPr/>
              <a:t>36</a:t>
            </a:fld>
            <a:endParaRPr lang="en-US"/>
          </a:p>
        </p:txBody>
      </p:sp>
      <p:sp>
        <p:nvSpPr>
          <p:cNvPr id="7885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a:lstStyle/>
          <a:p>
            <a:fld id="{5FA731B9-29A9-41AA-A6EC-379A8C2956AC}" type="slidenum">
              <a:rPr lang="en-US"/>
              <a:pPr/>
              <a:t>38</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a:lstStyle/>
          <a:p>
            <a:r>
              <a:rPr lang="en-US" smtClean="0">
                <a:ea typeface="ＭＳ Ｐゴシック" pitchFamily="34" charset="-128"/>
              </a:rPr>
              <a:t>Hg is the periodic table symbol for mercury.  It was used to separate gold from overburden, and remains in bottom sediments of the SF Bay-Delta ecosystems. </a:t>
            </a:r>
          </a:p>
          <a:p>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a:lstStyle/>
          <a:p>
            <a:fld id="{6AB8EF3B-2509-4CEB-A45E-5F19913E3ADD}" type="slidenum">
              <a:rPr lang="en-US"/>
              <a:pPr/>
              <a:t>40</a:t>
            </a:fld>
            <a:endParaRPr lang="en-US"/>
          </a:p>
        </p:txBody>
      </p:sp>
      <p:sp>
        <p:nvSpPr>
          <p:cNvPr id="8499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AA4176B1-5954-4655-B38C-75B3ECA8A3CE}" type="slidenum">
              <a:rPr lang="en-US"/>
              <a:pPr/>
              <a:t>41</a:t>
            </a:fld>
            <a:endParaRPr lang="en-US"/>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a:lstStyle/>
          <a:p>
            <a:fld id="{56661784-B46C-4416-B65A-67A27713B3D0}" type="slidenum">
              <a:rPr lang="en-US"/>
              <a:pPr/>
              <a:t>43</a:t>
            </a:fld>
            <a:endParaRPr lang="en-US"/>
          </a:p>
        </p:txBody>
      </p:sp>
      <p:sp>
        <p:nvSpPr>
          <p:cNvPr id="9011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a:lstStyle/>
          <a:p>
            <a:fld id="{EC1FB605-2150-4286-A5EE-CD6886C16C08}" type="slidenum">
              <a:rPr lang="en-US"/>
              <a:pPr/>
              <a:t>3</a:t>
            </a:fld>
            <a:endParaRPr lang="en-US"/>
          </a:p>
        </p:txBody>
      </p:sp>
      <p:sp>
        <p:nvSpPr>
          <p:cNvPr id="3174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a:lstStyle/>
          <a:p>
            <a:fld id="{51A42079-7C47-4FE6-9C92-6CADB1E81DD0}" type="slidenum">
              <a:rPr lang="en-US"/>
              <a:pPr/>
              <a:t>48</a:t>
            </a:fld>
            <a:endParaRPr lang="en-US"/>
          </a:p>
        </p:txBody>
      </p:sp>
      <p:sp>
        <p:nvSpPr>
          <p:cNvPr id="9625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a:lstStyle/>
          <a:p>
            <a:fld id="{2F4B8341-ABFF-453F-BE0D-C154E906A372}" type="slidenum">
              <a:rPr lang="en-US"/>
              <a:pPr/>
              <a:t>51</a:t>
            </a:fld>
            <a:endParaRPr lang="en-US"/>
          </a:p>
        </p:txBody>
      </p:sp>
      <p:sp>
        <p:nvSpPr>
          <p:cNvPr id="10035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1027"/>
          <p:cNvSpPr>
            <a:spLocks noGrp="1" noChangeArrowheads="1"/>
          </p:cNvSpPr>
          <p:nvPr>
            <p:ph type="body" idx="1"/>
          </p:nvPr>
        </p:nvSpPr>
        <p:spPr bwMode="auto">
          <a:noFill/>
        </p:spPr>
        <p:txBody>
          <a:bodyPr/>
          <a:lstStyle/>
          <a:p>
            <a:pPr algn="ctr"/>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a:lstStyle/>
          <a:p>
            <a:fld id="{0F9D1928-ED84-40EE-B1FF-BB7C8F695641}" type="slidenum">
              <a:rPr lang="en-US"/>
              <a:pPr/>
              <a:t>57</a:t>
            </a:fld>
            <a:endParaRPr lang="en-US"/>
          </a:p>
        </p:txBody>
      </p:sp>
      <p:sp>
        <p:nvSpPr>
          <p:cNvPr id="10752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a:lstStyle/>
          <a:p>
            <a:fld id="{ADFC5CED-7060-467B-AF0D-92A6650B2C03}" type="slidenum">
              <a:rPr lang="en-US"/>
              <a:pPr/>
              <a:t>4</a:t>
            </a:fld>
            <a:endParaRPr lang="en-US"/>
          </a:p>
        </p:txBody>
      </p:sp>
      <p:sp>
        <p:nvSpPr>
          <p:cNvPr id="3379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a:lstStyle/>
          <a:p>
            <a:fld id="{F827A5BD-3ECB-417B-AED0-219789CBE514}" type="slidenum">
              <a:rPr lang="en-US"/>
              <a:pPr/>
              <a:t>5</a:t>
            </a:fld>
            <a:endParaRPr lang="en-US"/>
          </a:p>
        </p:txBody>
      </p:sp>
      <p:sp>
        <p:nvSpPr>
          <p:cNvPr id="3584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a:lstStyle/>
          <a:p>
            <a:fld id="{3B4FDB07-2199-4D32-B53B-EA052CC7F089}" type="slidenum">
              <a:rPr lang="en-US"/>
              <a:pPr/>
              <a:t>6</a:t>
            </a:fld>
            <a:endParaRPr lang="en-US"/>
          </a:p>
        </p:txBody>
      </p:sp>
      <p:sp>
        <p:nvSpPr>
          <p:cNvPr id="3789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3114BE02-1978-4C6E-9082-64F6A3B63241}" type="slidenum">
              <a:rPr lang="en-US"/>
              <a:pPr/>
              <a:t>10</a:t>
            </a:fld>
            <a:endParaRPr lang="en-US"/>
          </a:p>
        </p:txBody>
      </p:sp>
      <p:sp>
        <p:nvSpPr>
          <p:cNvPr id="4301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a:lstStyle/>
          <a:p>
            <a:fld id="{39FA5028-D64C-451D-BE74-B2BB5C5F5ED7}" type="slidenum">
              <a:rPr lang="en-US"/>
              <a:pPr/>
              <a:t>12</a:t>
            </a:fld>
            <a:endParaRPr lang="en-US"/>
          </a:p>
        </p:txBody>
      </p:sp>
      <p:sp>
        <p:nvSpPr>
          <p:cNvPr id="4608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r>
              <a:rPr lang="en-US" smtClean="0">
                <a:ea typeface="ＭＳ Ｐゴシック" pitchFamily="34" charset="-128"/>
              </a:rPr>
              <a:t>The Transverse Ranges include the Santa Monica Mountains, which extend offshore to form the Northern Channel Islands of Santa Cruz, Santa Rosa, and San Miguel off the coast of Santa Barbara County. Three hundred miles east, the Transverse Ranges terminate abruptly in the San Gabriel and San Bernardino mountains, dropping off into the Mojave and Colorado deserts. </a:t>
            </a:r>
          </a:p>
        </p:txBody>
      </p:sp>
      <p:sp>
        <p:nvSpPr>
          <p:cNvPr id="60420" name="Slide Number Placeholder 3"/>
          <p:cNvSpPr>
            <a:spLocks noGrp="1"/>
          </p:cNvSpPr>
          <p:nvPr>
            <p:ph type="sldNum" sz="quarter" idx="5"/>
          </p:nvPr>
        </p:nvSpPr>
        <p:spPr bwMode="auto">
          <a:noFill/>
          <a:ln>
            <a:miter lim="800000"/>
            <a:headEnd/>
            <a:tailEnd/>
          </a:ln>
        </p:spPr>
        <p:txBody>
          <a:bodyPr/>
          <a:lstStyle/>
          <a:p>
            <a:fld id="{0ED4DB74-16CF-45D0-8E1A-D8D13DBBC23B}" type="slidenum">
              <a:rPr lang="en-US"/>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a:lstStyle/>
          <a:p>
            <a:fld id="{E9FE0532-6E67-4DD2-8EC6-95C007427C1C}" type="slidenum">
              <a:rPr lang="en-US"/>
              <a:pPr/>
              <a:t>28</a:t>
            </a:fld>
            <a:endParaRPr lang="en-US"/>
          </a:p>
        </p:txBody>
      </p:sp>
      <p:sp>
        <p:nvSpPr>
          <p:cNvPr id="6451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1027"/>
          <p:cNvSpPr>
            <a:spLocks noGrp="1" noChangeArrowheads="1"/>
          </p:cNvSpPr>
          <p:nvPr>
            <p:ph type="body" idx="1"/>
          </p:nvPr>
        </p:nvSpPr>
        <p:spPr bwMode="auto">
          <a:noFill/>
        </p:spPr>
        <p:txBody>
          <a:bodyPr/>
          <a:lstStyle/>
          <a:p>
            <a:pPr eaLnBrk="1" hangingPunct="1"/>
            <a:endParaRPr lang="en-US" smtClean="0">
              <a:latin typeface="Times" pitchFamily="1"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8EF28AE-E62D-42EF-B104-86FD53205347}" type="datetime1">
              <a:rPr lang="en-US"/>
              <a:pPr/>
              <a:t>8/16/2014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553DFAE-DE7A-43C8-BF33-80534AC9960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1158588-FE31-41FE-90CE-87B0E2265A00}" type="datetime1">
              <a:rPr lang="en-US"/>
              <a:pPr/>
              <a:t>8/16/2014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501F4AF-E712-4445-843C-DFCAA57CDCA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FB7F023-FFB6-4E4B-B031-467E2937DCB4}" type="datetime1">
              <a:rPr lang="en-US"/>
              <a:pPr/>
              <a:t>8/16/2014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CA54B93-C7D9-48B0-87FA-3E53FA3AB24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BF9D773-7CCD-4A3D-86CB-06C28B56DAC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71D1524-874F-4DC3-A0F6-DF90D37D85EF}" type="datetime1">
              <a:rPr lang="en-US"/>
              <a:pPr/>
              <a:t>8/16/2014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42D0617-2649-426F-AC8E-C766D024DD6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FD1FC6D-D2F4-49E4-9E6D-7554AA33FCC8}" type="datetime1">
              <a:rPr lang="en-US"/>
              <a:pPr/>
              <a:t>8/16/2014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E8432A-3DBE-4DCD-8D63-F2704B9B49F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4BE2B80-4AFA-4286-913B-D870FDF170FC}" type="datetime1">
              <a:rPr lang="en-US"/>
              <a:pPr/>
              <a:t>8/16/2014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AEBFB5-BF6F-4BB9-AB5B-304F2229C8C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E88B3C7-08D0-4D5B-B2C7-02E5882319DE}" type="datetime1">
              <a:rPr lang="en-US"/>
              <a:pPr/>
              <a:t>8/16/2014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75CA1B8-A92F-4938-9681-D4BA554357C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3115082-C6E0-48F9-935C-80C46195EADA}" type="datetime1">
              <a:rPr lang="en-US"/>
              <a:pPr/>
              <a:t>8/16/2014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2F9D84A-E286-4332-BB25-6C60DDA2765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E2D2BFC-BFC6-4CE4-A75D-C3EF498EECC5}" type="datetime1">
              <a:rPr lang="en-US"/>
              <a:pPr/>
              <a:t>8/16/2014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932FCA9-2509-4CA2-8F80-459442D9B59C}"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6399616-B2E9-4A8E-921D-0A12074BBA34}" type="datetime1">
              <a:rPr lang="en-US"/>
              <a:pPr/>
              <a:t>8/16/2014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F6319FC-D76B-491D-B09A-DCA702D07A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34384DB-CF3D-4F6F-81BB-33880B807504}" type="datetime1">
              <a:rPr lang="en-US"/>
              <a:pPr/>
              <a:t>8/16/2014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86214EB-6576-4403-9F8B-A472B1037F69}"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9B7DC72-4A37-41A7-A8F5-71951EB016A1}" type="datetime1">
              <a:rPr lang="en-US"/>
              <a:pPr/>
              <a:t>8/16/2014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E288DE-38F4-4533-8733-CEBF1A8CAEF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4D41FC5-4459-4712-84FB-848800629DD7}" type="datetime1">
              <a:rPr lang="en-US"/>
              <a:pPr/>
              <a:t>8/16/2014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52653D-0FF9-4CAB-9BD9-D0FF015D82EB}"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B9EF6F3-CEB5-45CD-8F86-ED059D46F5EC}" type="datetime1">
              <a:rPr lang="en-US"/>
              <a:pPr/>
              <a:t>8/16/2014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E843EAA-C3B7-4F06-9EA4-0978F7C3579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E182C8E-B242-459B-9D2E-7D3043604AB0}" type="datetime1">
              <a:rPr lang="en-US"/>
              <a:pPr/>
              <a:t>8/16/2014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A05D389-6F57-45D5-82B5-865AFBA643F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EE7302B-D434-4EB9-B019-580FC26D9573}" type="datetime1">
              <a:rPr lang="en-US"/>
              <a:pPr/>
              <a:t>8/16/2014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27286AA-F370-48C7-BF5D-BBA319C332D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1BA07EC-8BE5-4AC3-9027-3B2A2A47463D}" type="datetime1">
              <a:rPr lang="en-US"/>
              <a:pPr/>
              <a:t>8/16/2014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3CA5378-5B3F-4CB7-9890-7D6ED193E41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28156CAA-6249-49AD-AD2F-E2E068AA8502}" type="datetime1">
              <a:rPr lang="en-US"/>
              <a:pPr/>
              <a:t>8/16/2014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F54B3220-269E-481C-8180-F1B0199FE10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3B56E5E-A1B2-4858-A278-14D3392E1CB8}" type="datetime1">
              <a:rPr lang="en-US"/>
              <a:pPr/>
              <a:t>8/16/2014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A3742B7-4AD8-4AC2-98E6-018E4F4382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01CF197-4E4A-4CD0-92E0-FA5C844CBB2E}" type="datetime1">
              <a:rPr lang="en-US"/>
              <a:pPr/>
              <a:t>8/16/2014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F2C8AD6-B1AB-40C2-A62E-99DCA011E3B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E643214-FA88-49DC-ABF0-6AEBE90D1F57}" type="datetime1">
              <a:rPr lang="en-US"/>
              <a:pPr/>
              <a:t>8/16/2014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4EF7117-5128-4BD5-8F6F-70692828D4B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DA59FAE-3C71-4E5A-BA0D-24D26C44C577}" type="datetime1">
              <a:rPr lang="en-US"/>
              <a:pPr/>
              <a:t>8/16/2014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7ED4A26-E39F-4E88-AB25-D042B1B17C2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57150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0" y="0"/>
            <a:ext cx="91440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defTabSz="457200" rtl="0" eaLnBrk="0" fontAlgn="base" hangingPunct="0">
        <a:spcBef>
          <a:spcPct val="0"/>
        </a:spcBef>
        <a:spcAft>
          <a:spcPct val="0"/>
        </a:spcAft>
        <a:defRPr sz="2600" kern="1200">
          <a:solidFill>
            <a:schemeClr val="bg1"/>
          </a:solidFill>
          <a:latin typeface="Arial"/>
          <a:ea typeface="ＭＳ Ｐゴシック" charset="-128"/>
          <a:cs typeface="Arial"/>
        </a:defRPr>
      </a:lvl1pPr>
      <a:lvl2pPr algn="ctr" defTabSz="457200" rtl="0" eaLnBrk="0" fontAlgn="base" hangingPunct="0">
        <a:spcBef>
          <a:spcPct val="0"/>
        </a:spcBef>
        <a:spcAft>
          <a:spcPct val="0"/>
        </a:spcAft>
        <a:defRPr sz="2600">
          <a:solidFill>
            <a:schemeClr val="bg1"/>
          </a:solidFill>
          <a:latin typeface="Arial" charset="0"/>
          <a:ea typeface="ＭＳ Ｐゴシック" charset="-128"/>
          <a:cs typeface="Arial" pitchFamily="1" charset="0"/>
        </a:defRPr>
      </a:lvl2pPr>
      <a:lvl3pPr algn="ctr" defTabSz="457200" rtl="0" eaLnBrk="0" fontAlgn="base" hangingPunct="0">
        <a:spcBef>
          <a:spcPct val="0"/>
        </a:spcBef>
        <a:spcAft>
          <a:spcPct val="0"/>
        </a:spcAft>
        <a:defRPr sz="2600">
          <a:solidFill>
            <a:schemeClr val="bg1"/>
          </a:solidFill>
          <a:latin typeface="Arial" charset="0"/>
          <a:ea typeface="ＭＳ Ｐゴシック" charset="-128"/>
          <a:cs typeface="Arial" pitchFamily="1" charset="0"/>
        </a:defRPr>
      </a:lvl3pPr>
      <a:lvl4pPr algn="ctr" defTabSz="457200" rtl="0" eaLnBrk="0" fontAlgn="base" hangingPunct="0">
        <a:spcBef>
          <a:spcPct val="0"/>
        </a:spcBef>
        <a:spcAft>
          <a:spcPct val="0"/>
        </a:spcAft>
        <a:defRPr sz="2600">
          <a:solidFill>
            <a:schemeClr val="bg1"/>
          </a:solidFill>
          <a:latin typeface="Arial" charset="0"/>
          <a:ea typeface="ＭＳ Ｐゴシック" charset="-128"/>
          <a:cs typeface="Arial" pitchFamily="1" charset="0"/>
        </a:defRPr>
      </a:lvl4pPr>
      <a:lvl5pPr algn="ctr" defTabSz="457200" rtl="0" eaLnBrk="0" fontAlgn="base" hangingPunct="0">
        <a:spcBef>
          <a:spcPct val="0"/>
        </a:spcBef>
        <a:spcAft>
          <a:spcPct val="0"/>
        </a:spcAft>
        <a:defRPr sz="2600">
          <a:solidFill>
            <a:schemeClr val="bg1"/>
          </a:solidFill>
          <a:latin typeface="Arial" charset="0"/>
          <a:ea typeface="ＭＳ Ｐゴシック" charset="-128"/>
          <a:cs typeface="Arial" pitchFamily="1" charset="0"/>
        </a:defRPr>
      </a:lvl5pPr>
      <a:lvl6pPr marL="457200" algn="ctr" defTabSz="457200" rtl="0" fontAlgn="base">
        <a:spcBef>
          <a:spcPct val="0"/>
        </a:spcBef>
        <a:spcAft>
          <a:spcPct val="0"/>
        </a:spcAft>
        <a:defRPr sz="2600">
          <a:solidFill>
            <a:schemeClr val="bg1"/>
          </a:solidFill>
          <a:latin typeface="Arial" charset="0"/>
          <a:ea typeface="ＭＳ Ｐゴシック" charset="-128"/>
        </a:defRPr>
      </a:lvl6pPr>
      <a:lvl7pPr marL="914400" algn="ctr" defTabSz="457200" rtl="0" fontAlgn="base">
        <a:spcBef>
          <a:spcPct val="0"/>
        </a:spcBef>
        <a:spcAft>
          <a:spcPct val="0"/>
        </a:spcAft>
        <a:defRPr sz="2600">
          <a:solidFill>
            <a:schemeClr val="bg1"/>
          </a:solidFill>
          <a:latin typeface="Arial" charset="0"/>
          <a:ea typeface="ＭＳ Ｐゴシック" charset="-128"/>
        </a:defRPr>
      </a:lvl7pPr>
      <a:lvl8pPr marL="1371600" algn="ctr" defTabSz="457200" rtl="0" fontAlgn="base">
        <a:spcBef>
          <a:spcPct val="0"/>
        </a:spcBef>
        <a:spcAft>
          <a:spcPct val="0"/>
        </a:spcAft>
        <a:defRPr sz="2600">
          <a:solidFill>
            <a:schemeClr val="bg1"/>
          </a:solidFill>
          <a:latin typeface="Arial" charset="0"/>
          <a:ea typeface="ＭＳ Ｐゴシック" charset="-128"/>
        </a:defRPr>
      </a:lvl8pPr>
      <a:lvl9pPr marL="1828800" algn="ctr" defTabSz="457200" rtl="0" fontAlgn="base">
        <a:spcBef>
          <a:spcPct val="0"/>
        </a:spcBef>
        <a:spcAft>
          <a:spcPct val="0"/>
        </a:spcAft>
        <a:defRPr sz="2600">
          <a:solidFill>
            <a:schemeClr val="bg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FA43E"/>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57F0FA16-D441-4DD1-882A-FA7AF405B593}" type="datetime1">
              <a:rPr lang="en-US"/>
              <a:pPr/>
              <a:t>8/16/2014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2069AA3F-5863-48E3-A7C1-7F5BC40516A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calgeography.org"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7"/>
          <p:cNvSpPr txBox="1">
            <a:spLocks noChangeArrowheads="1"/>
          </p:cNvSpPr>
          <p:nvPr/>
        </p:nvSpPr>
        <p:spPr bwMode="auto">
          <a:xfrm>
            <a:off x="228600" y="2819400"/>
            <a:ext cx="6172200" cy="2616200"/>
          </a:xfrm>
          <a:prstGeom prst="rect">
            <a:avLst/>
          </a:prstGeom>
          <a:noFill/>
          <a:ln w="9525">
            <a:noFill/>
            <a:miter lim="800000"/>
            <a:headEnd/>
            <a:tailEnd/>
          </a:ln>
        </p:spPr>
        <p:txBody>
          <a:bodyPr>
            <a:spAutoFit/>
          </a:bodyPr>
          <a:lstStyle/>
          <a:p>
            <a:pPr algn="ctr"/>
            <a:r>
              <a:rPr lang="en-US" sz="4400">
                <a:solidFill>
                  <a:srgbClr val="EECC24"/>
                </a:solidFill>
                <a:effectLst>
                  <a:outerShdw blurRad="38100" dist="38100" dir="2700000" algn="tl">
                    <a:srgbClr val="FFFFFF"/>
                  </a:outerShdw>
                </a:effectLst>
                <a:latin typeface="Calibri" pitchFamily="34" charset="0"/>
              </a:rPr>
              <a:t>    California:</a:t>
            </a:r>
          </a:p>
          <a:p>
            <a:pPr algn="ctr"/>
            <a:r>
              <a:rPr lang="en-US" sz="4400">
                <a:solidFill>
                  <a:srgbClr val="EECC24"/>
                </a:solidFill>
                <a:effectLst>
                  <a:outerShdw blurRad="38100" dist="38100" dir="2700000" algn="tl">
                    <a:srgbClr val="FFFFFF"/>
                  </a:outerShdw>
                </a:effectLst>
                <a:latin typeface="Calibri" pitchFamily="34" charset="0"/>
              </a:rPr>
              <a:t>Much more than missions and a Gold Rush</a:t>
            </a:r>
            <a:endParaRPr lang="en-US" sz="1600" i="1">
              <a:solidFill>
                <a:srgbClr val="EECC24"/>
              </a:solidFill>
              <a:effectLst>
                <a:outerShdw blurRad="38100" dist="38100" dir="2700000" algn="tl">
                  <a:srgbClr val="FFFFFF"/>
                </a:outerShdw>
              </a:effectLst>
              <a:latin typeface="Calibri" pitchFamily="34" charset="0"/>
            </a:endParaRPr>
          </a:p>
          <a:p>
            <a:pPr algn="ctr"/>
            <a:endParaRPr lang="en-US" sz="3200">
              <a:effectLst>
                <a:outerShdw blurRad="38100" dist="38100" dir="2700000" algn="tl">
                  <a:srgbClr val="1F497D"/>
                </a:outerShdw>
              </a:effectLst>
              <a:latin typeface="Calibri" pitchFamily="34" charset="0"/>
            </a:endParaRPr>
          </a:p>
        </p:txBody>
      </p:sp>
      <p:pic>
        <p:nvPicPr>
          <p:cNvPr id="8" name="Picture 7" descr="miguelito.jpg"/>
          <p:cNvPicPr>
            <a:picLocks noChangeAspect="1"/>
          </p:cNvPicPr>
          <p:nvPr/>
        </p:nvPicPr>
        <p:blipFill>
          <a:blip r:embed="rId3"/>
          <a:stretch>
            <a:fillRect/>
          </a:stretch>
        </p:blipFill>
        <p:spPr>
          <a:xfrm>
            <a:off x="381000" y="520700"/>
            <a:ext cx="2911572" cy="2222500"/>
          </a:xfrm>
          <a:prstGeom prst="rect">
            <a:avLst/>
          </a:prstGeom>
          <a:effectLst>
            <a:outerShdw blurRad="412750" dist="1016000" dir="2700000" algn="tl" rotWithShape="0">
              <a:srgbClr val="000000">
                <a:alpha val="43000"/>
              </a:srgbClr>
            </a:outerShdw>
          </a:effectLst>
          <a:scene3d>
            <a:camera prst="orthographicFront">
              <a:rot lat="0" lon="0" rev="1260000"/>
            </a:camera>
            <a:lightRig rig="threePt" dir="t"/>
          </a:scene3d>
        </p:spPr>
      </p:pic>
      <p:pic>
        <p:nvPicPr>
          <p:cNvPr id="11" name="Picture 10" descr="Screen shot 2010-08-25 at 10.24.47 AM.png"/>
          <p:cNvPicPr>
            <a:picLocks noChangeAspect="1"/>
          </p:cNvPicPr>
          <p:nvPr/>
        </p:nvPicPr>
        <p:blipFill>
          <a:blip r:embed="rId4"/>
          <a:srcRect/>
          <a:stretch>
            <a:fillRect/>
          </a:stretch>
        </p:blipFill>
        <p:spPr bwMode="auto">
          <a:xfrm>
            <a:off x="304800" y="5299075"/>
            <a:ext cx="5791200" cy="1101725"/>
          </a:xfrm>
          <a:prstGeom prst="rect">
            <a:avLst/>
          </a:prstGeom>
          <a:noFill/>
          <a:ln w="9525">
            <a:noFill/>
            <a:miter lim="800000"/>
            <a:headEnd/>
            <a:tailEnd/>
          </a:ln>
          <a:effectLst>
            <a:outerShdw blurRad="63500" dist="1181100" dir="2700000" algn="tl" rotWithShape="0">
              <a:srgbClr val="000000">
                <a:alpha val="42999"/>
              </a:srgbClr>
            </a:outerShdw>
          </a:effectLst>
        </p:spPr>
      </p:pic>
      <p:pic>
        <p:nvPicPr>
          <p:cNvPr id="12" name="Picture 11" descr="CGA_ExportsDRAFTmbc2opt.pdf"/>
          <p:cNvPicPr>
            <a:picLocks noChangeAspect="1"/>
          </p:cNvPicPr>
          <p:nvPr/>
        </p:nvPicPr>
        <p:blipFill>
          <a:blip r:embed="rId5"/>
          <a:stretch>
            <a:fillRect/>
          </a:stretch>
        </p:blipFill>
        <p:spPr>
          <a:xfrm>
            <a:off x="4125997" y="170695"/>
            <a:ext cx="4767009" cy="2572505"/>
          </a:xfrm>
          <a:prstGeom prst="rect">
            <a:avLst/>
          </a:prstGeom>
          <a:effectLst>
            <a:outerShdw blurRad="815975" dist="38100" dir="2700000" algn="tl" rotWithShape="0">
              <a:srgbClr val="000000">
                <a:alpha val="43000"/>
              </a:srgbClr>
            </a:outerShdw>
            <a:softEdge rad="139700"/>
          </a:effectLst>
          <a:scene3d>
            <a:camera prst="orthographicFront">
              <a:rot lat="0" lon="0" rev="21180000"/>
            </a:camera>
            <a:lightRig rig="threePt" dir="t"/>
          </a:scene3d>
        </p:spPr>
      </p:pic>
      <p:pic>
        <p:nvPicPr>
          <p:cNvPr id="7" name="Picture 6" descr="WY5T6546-765911.jpg"/>
          <p:cNvPicPr>
            <a:picLocks noChangeAspect="1"/>
          </p:cNvPicPr>
          <p:nvPr/>
        </p:nvPicPr>
        <p:blipFill>
          <a:blip r:embed="rId6"/>
          <a:srcRect l="43924" t="11719" r="-8784" b="35156"/>
          <a:stretch>
            <a:fillRect/>
          </a:stretch>
        </p:blipFill>
        <p:spPr bwMode="auto">
          <a:xfrm>
            <a:off x="6515100" y="3124200"/>
            <a:ext cx="2781300" cy="3414713"/>
          </a:xfrm>
          <a:prstGeom prst="rect">
            <a:avLst/>
          </a:prstGeom>
          <a:noFill/>
          <a:ln w="9525">
            <a:noFill/>
            <a:miter lim="800000"/>
            <a:headEnd/>
            <a:tailEnd/>
          </a:ln>
          <a:effectLst>
            <a:outerShdw blurRad="63500" dist="825500" dir="2700000" algn="tl" rotWithShape="0">
              <a:srgbClr val="000000">
                <a:alpha val="42999"/>
              </a:srgbClr>
            </a:outerShdw>
          </a:effectLst>
        </p:spPr>
      </p:pic>
      <p:sp>
        <p:nvSpPr>
          <p:cNvPr id="9" name="TextBox 8"/>
          <p:cNvSpPr txBox="1"/>
          <p:nvPr/>
        </p:nvSpPr>
        <p:spPr>
          <a:xfrm>
            <a:off x="0" y="958334"/>
            <a:ext cx="864339" cy="184666"/>
          </a:xfrm>
          <a:prstGeom prst="rect">
            <a:avLst/>
          </a:prstGeom>
          <a:noFill/>
          <a:scene3d>
            <a:camera prst="orthographicFront">
              <a:rot lat="0" lon="0" rev="1260000"/>
            </a:camera>
            <a:lightRig rig="threePt" dir="t"/>
          </a:scene3d>
        </p:spPr>
        <p:txBody>
          <a:bodyPr wrap="none">
            <a:spAutoFit/>
          </a:bodyPr>
          <a:lstStyle/>
          <a:p>
            <a:pPr>
              <a:defRPr/>
            </a:pPr>
            <a:r>
              <a:rPr lang="en-US" sz="600" dirty="0">
                <a:solidFill>
                  <a:schemeClr val="bg1"/>
                </a:solidFill>
                <a:latin typeface="Arial" charset="0"/>
                <a:ea typeface="ＭＳ Ｐゴシック" charset="-128"/>
                <a:cs typeface="ＭＳ Ｐゴシック" charset="-128"/>
              </a:rPr>
              <a:t>UC Bancroft Library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73075" y="-76200"/>
            <a:ext cx="7832725" cy="1371600"/>
          </a:xfrm>
        </p:spPr>
        <p:txBody>
          <a:bodyPr/>
          <a:lstStyle/>
          <a:p>
            <a:pPr eaLnBrk="1" hangingPunct="1"/>
            <a:r>
              <a:rPr lang="en-US" sz="3200" smtClean="0">
                <a:solidFill>
                  <a:srgbClr val="ECD01F"/>
                </a:solidFill>
                <a:latin typeface="Arial" pitchFamily="34" charset="0"/>
                <a:ea typeface="ＭＳ Ｐゴシック" pitchFamily="34" charset="-128"/>
              </a:rPr>
              <a:t>Unique California:  </a:t>
            </a:r>
            <a:r>
              <a:rPr lang="en-US" sz="3200" smtClean="0">
                <a:solidFill>
                  <a:schemeClr val="tx1"/>
                </a:solidFill>
                <a:latin typeface="Arial" pitchFamily="34" charset="0"/>
                <a:ea typeface="ＭＳ Ｐゴシック" pitchFamily="34" charset="-128"/>
              </a:rPr>
              <a:t>Size</a:t>
            </a:r>
          </a:p>
        </p:txBody>
      </p:sp>
      <p:sp>
        <p:nvSpPr>
          <p:cNvPr id="41987" name="Rectangle 3"/>
          <p:cNvSpPr>
            <a:spLocks noChangeArrowheads="1"/>
          </p:cNvSpPr>
          <p:nvPr/>
        </p:nvSpPr>
        <p:spPr bwMode="auto">
          <a:xfrm>
            <a:off x="512763" y="1828800"/>
            <a:ext cx="5583237" cy="3292475"/>
          </a:xfrm>
          <a:prstGeom prst="rect">
            <a:avLst/>
          </a:prstGeom>
          <a:noFill/>
          <a:ln w="9525">
            <a:noFill/>
            <a:miter lim="800000"/>
            <a:headEnd/>
            <a:tailEnd/>
          </a:ln>
        </p:spPr>
        <p:txBody>
          <a:bodyPr>
            <a:spAutoFit/>
          </a:bodyPr>
          <a:lstStyle/>
          <a:p>
            <a:pPr>
              <a:lnSpc>
                <a:spcPct val="120000"/>
              </a:lnSpc>
              <a:buFont typeface="Wingdings" pitchFamily="2" charset="2"/>
              <a:buChar char="Ø"/>
            </a:pPr>
            <a:r>
              <a:rPr lang="en-US" sz="2800"/>
              <a:t> 100 million acres:</a:t>
            </a:r>
            <a:br>
              <a:rPr lang="en-US" sz="2800"/>
            </a:br>
            <a:r>
              <a:rPr lang="en-US" sz="2800"/>
              <a:t>     	3</a:t>
            </a:r>
            <a:r>
              <a:rPr lang="en-US" sz="2800" baseline="30000"/>
              <a:t>rd</a:t>
            </a:r>
            <a:r>
              <a:rPr lang="en-US" sz="2800"/>
              <a:t> after AK and TX</a:t>
            </a:r>
          </a:p>
          <a:p>
            <a:pPr>
              <a:lnSpc>
                <a:spcPct val="120000"/>
              </a:lnSpc>
              <a:buFont typeface="Wingdings" pitchFamily="2" charset="2"/>
              <a:buChar char="Ø"/>
            </a:pPr>
            <a:endParaRPr lang="en-US"/>
          </a:p>
          <a:p>
            <a:pPr>
              <a:lnSpc>
                <a:spcPct val="120000"/>
              </a:lnSpc>
              <a:buFont typeface="Wingdings" pitchFamily="2" charset="2"/>
              <a:buChar char="Ø"/>
            </a:pPr>
            <a:r>
              <a:rPr lang="en-US" sz="2800"/>
              <a:t> 800 miles long</a:t>
            </a:r>
          </a:p>
          <a:p>
            <a:pPr>
              <a:lnSpc>
                <a:spcPct val="120000"/>
              </a:lnSpc>
            </a:pPr>
            <a:r>
              <a:rPr lang="en-US"/>
              <a:t>       </a:t>
            </a:r>
            <a:endParaRPr lang="en-US" sz="2800"/>
          </a:p>
          <a:p>
            <a:pPr>
              <a:lnSpc>
                <a:spcPct val="120000"/>
              </a:lnSpc>
              <a:buFont typeface="Wingdings" pitchFamily="2" charset="2"/>
              <a:buChar char="Ø"/>
            </a:pPr>
            <a:r>
              <a:rPr lang="en-US" sz="2800"/>
              <a:t> 250 miles wide</a:t>
            </a:r>
          </a:p>
          <a:p>
            <a:pPr>
              <a:lnSpc>
                <a:spcPct val="120000"/>
              </a:lnSpc>
              <a:buFont typeface="Wingdings" pitchFamily="2" charset="2"/>
              <a:buChar char="Ø"/>
            </a:pPr>
            <a:endParaRPr lang="en-US" sz="2400"/>
          </a:p>
        </p:txBody>
      </p:sp>
      <p:sp>
        <p:nvSpPr>
          <p:cNvPr id="6" name="TextBox 5"/>
          <p:cNvSpPr txBox="1"/>
          <p:nvPr/>
        </p:nvSpPr>
        <p:spPr>
          <a:xfrm>
            <a:off x="4309533" y="6174685"/>
            <a:ext cx="3691467" cy="530915"/>
          </a:xfrm>
          <a:prstGeom prst="rect">
            <a:avLst/>
          </a:prstGeom>
          <a:noFill/>
          <a:scene3d>
            <a:camera prst="orthographicFront">
              <a:rot lat="0" lon="0" rev="21060000"/>
            </a:camera>
            <a:lightRig rig="threePt" dir="t"/>
          </a:scene3d>
        </p:spPr>
        <p:txBody>
          <a:bodyPr>
            <a:spAutoFit/>
          </a:bodyPr>
          <a:lstStyle/>
          <a:p>
            <a:pPr>
              <a:defRPr/>
            </a:pPr>
            <a:r>
              <a:rPr lang="en-US" sz="1050" dirty="0">
                <a:solidFill>
                  <a:srgbClr val="A6A6A6"/>
                </a:solidFill>
                <a:latin typeface="Times New Roman" charset="0"/>
                <a:ea typeface="ＭＳ Ｐゴシック" charset="-128"/>
                <a:cs typeface="ＭＳ Ｐゴシック" charset="-128"/>
              </a:rPr>
              <a:t>CA Spatial Information Library; USGS Digital Elevation Model</a:t>
            </a:r>
          </a:p>
          <a:p>
            <a:pPr>
              <a:defRPr/>
            </a:pPr>
            <a:endParaRPr lang="en-US" dirty="0">
              <a:latin typeface="Arial" charset="0"/>
              <a:ea typeface="ＭＳ Ｐゴシック" charset="-128"/>
              <a:cs typeface="ＭＳ Ｐゴシック" charset="-128"/>
            </a:endParaRPr>
          </a:p>
        </p:txBody>
      </p:sp>
      <p:pic>
        <p:nvPicPr>
          <p:cNvPr id="7" name="Picture 4" descr="Picture 7.png"/>
          <p:cNvPicPr>
            <a:picLocks noChangeAspect="1"/>
          </p:cNvPicPr>
          <p:nvPr/>
        </p:nvPicPr>
        <p:blipFill>
          <a:blip r:embed="rId3"/>
          <a:srcRect/>
          <a:stretch>
            <a:fillRect/>
          </a:stretch>
        </p:blipFill>
        <p:spPr bwMode="auto">
          <a:xfrm>
            <a:off x="4572000" y="1219200"/>
            <a:ext cx="4031646" cy="5105400"/>
          </a:xfrm>
          <a:prstGeom prst="rect">
            <a:avLst/>
          </a:prstGeom>
          <a:noFill/>
          <a:ln w="9525">
            <a:noFill/>
            <a:miter lim="800000"/>
            <a:headEnd/>
            <a:tailEnd/>
          </a:ln>
          <a:effectLst>
            <a:softEdge rad="101600"/>
          </a:effectLst>
          <a:scene3d>
            <a:camera prst="orthographicFront">
              <a:rot lat="0" lon="0" rev="21060000"/>
            </a:camera>
            <a:lightRig rig="threePt" dir="t"/>
          </a:scene3d>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8"/>
          <p:cNvSpPr txBox="1">
            <a:spLocks noChangeArrowheads="1"/>
          </p:cNvSpPr>
          <p:nvPr/>
        </p:nvSpPr>
        <p:spPr bwMode="auto">
          <a:xfrm>
            <a:off x="546100" y="5257800"/>
            <a:ext cx="1825625" cy="923925"/>
          </a:xfrm>
          <a:prstGeom prst="rect">
            <a:avLst/>
          </a:prstGeom>
          <a:noFill/>
          <a:ln w="9525">
            <a:noFill/>
            <a:miter lim="800000"/>
            <a:headEnd/>
            <a:tailEnd/>
          </a:ln>
        </p:spPr>
        <p:txBody>
          <a:bodyPr wrap="none">
            <a:spAutoFit/>
          </a:bodyPr>
          <a:lstStyle/>
          <a:p>
            <a:pPr algn="r"/>
            <a:r>
              <a:rPr lang="en-US">
                <a:solidFill>
                  <a:srgbClr val="FFFFFF"/>
                </a:solidFill>
              </a:rPr>
              <a:t>North to South</a:t>
            </a:r>
          </a:p>
          <a:p>
            <a:pPr algn="r"/>
            <a:r>
              <a:rPr lang="en-US">
                <a:solidFill>
                  <a:srgbClr val="FFFFFF"/>
                </a:solidFill>
              </a:rPr>
              <a:t>East to West</a:t>
            </a:r>
          </a:p>
          <a:p>
            <a:pPr algn="r"/>
            <a:r>
              <a:rPr lang="en-US">
                <a:solidFill>
                  <a:srgbClr val="FFFFFF"/>
                </a:solidFill>
              </a:rPr>
              <a:t>In Rainshadows</a:t>
            </a:r>
          </a:p>
        </p:txBody>
      </p:sp>
      <p:pic>
        <p:nvPicPr>
          <p:cNvPr id="5" name="Picture 4" descr="GIS_veg1.jpg"/>
          <p:cNvPicPr>
            <a:picLocks noChangeAspect="1"/>
          </p:cNvPicPr>
          <p:nvPr/>
        </p:nvPicPr>
        <p:blipFill>
          <a:blip r:embed="rId2"/>
          <a:srcRect/>
          <a:stretch>
            <a:fillRect/>
          </a:stretch>
        </p:blipFill>
        <p:spPr bwMode="auto">
          <a:xfrm>
            <a:off x="4648200" y="381000"/>
            <a:ext cx="4025900" cy="5367338"/>
          </a:xfrm>
          <a:prstGeom prst="rect">
            <a:avLst/>
          </a:prstGeom>
          <a:noFill/>
          <a:ln w="9525">
            <a:noFill/>
            <a:miter lim="800000"/>
            <a:headEnd/>
            <a:tailEnd/>
          </a:ln>
          <a:effectLst>
            <a:outerShdw blurRad="63500" dist="1574800" dir="2700000" algn="tl" rotWithShape="0">
              <a:srgbClr val="000000">
                <a:alpha val="42999"/>
              </a:srgbClr>
            </a:outerShdw>
          </a:effectLst>
        </p:spPr>
      </p:pic>
      <p:sp>
        <p:nvSpPr>
          <p:cNvPr id="7" name="TextBox 6"/>
          <p:cNvSpPr txBox="1"/>
          <p:nvPr/>
        </p:nvSpPr>
        <p:spPr>
          <a:xfrm>
            <a:off x="7924800" y="5514975"/>
            <a:ext cx="838200" cy="276225"/>
          </a:xfrm>
          <a:prstGeom prst="rect">
            <a:avLst/>
          </a:prstGeom>
          <a:noFill/>
        </p:spPr>
        <p:txBody>
          <a:bodyPr wrap="none">
            <a:spAutoFit/>
          </a:bodyPr>
          <a:lstStyle/>
          <a:p>
            <a:pPr>
              <a:defRPr/>
            </a:pPr>
            <a:r>
              <a:rPr lang="en-US" sz="1200" dirty="0">
                <a:solidFill>
                  <a:schemeClr val="tx1">
                    <a:lumMod val="50000"/>
                  </a:schemeClr>
                </a:solidFill>
                <a:latin typeface="Arial" charset="0"/>
                <a:ea typeface="ＭＳ Ｐゴシック" charset="-128"/>
                <a:cs typeface="ＭＳ Ｐゴシック" charset="-128"/>
              </a:rPr>
              <a:t>UC Davis</a:t>
            </a:r>
          </a:p>
        </p:txBody>
      </p:sp>
      <p:sp>
        <p:nvSpPr>
          <p:cNvPr id="44037" name="TextBox 7"/>
          <p:cNvSpPr txBox="1">
            <a:spLocks noChangeArrowheads="1"/>
          </p:cNvSpPr>
          <p:nvPr/>
        </p:nvSpPr>
        <p:spPr bwMode="auto">
          <a:xfrm>
            <a:off x="4800600" y="304800"/>
            <a:ext cx="1776413" cy="461963"/>
          </a:xfrm>
          <a:prstGeom prst="rect">
            <a:avLst/>
          </a:prstGeom>
          <a:noFill/>
          <a:ln w="9525">
            <a:noFill/>
            <a:miter lim="800000"/>
            <a:headEnd/>
            <a:tailEnd/>
          </a:ln>
        </p:spPr>
        <p:txBody>
          <a:bodyPr wrap="none">
            <a:spAutoFit/>
          </a:bodyPr>
          <a:lstStyle/>
          <a:p>
            <a:r>
              <a:rPr lang="en-US" sz="2400">
                <a:solidFill>
                  <a:schemeClr val="bg1"/>
                </a:solidFill>
              </a:rPr>
              <a:t>Land Cover</a:t>
            </a:r>
          </a:p>
        </p:txBody>
      </p:sp>
      <p:sp>
        <p:nvSpPr>
          <p:cNvPr id="44038" name="Title 9"/>
          <p:cNvSpPr>
            <a:spLocks noGrp="1"/>
          </p:cNvSpPr>
          <p:nvPr>
            <p:ph type="title"/>
          </p:nvPr>
        </p:nvSpPr>
        <p:spPr>
          <a:xfrm>
            <a:off x="76200" y="533400"/>
            <a:ext cx="4572000" cy="1143000"/>
          </a:xfrm>
        </p:spPr>
        <p:txBody>
          <a:bodyPr/>
          <a:lstStyle/>
          <a:p>
            <a:r>
              <a:rPr lang="en-US" sz="2800" smtClean="0">
                <a:solidFill>
                  <a:srgbClr val="FFC10F"/>
                </a:solidFill>
                <a:latin typeface="Arial" pitchFamily="34" charset="0"/>
                <a:ea typeface="ＭＳ Ｐゴシック" pitchFamily="34" charset="-128"/>
              </a:rPr>
              <a:t>These 100 million acres provide tremendous diversity of …</a:t>
            </a:r>
          </a:p>
        </p:txBody>
      </p:sp>
      <p:sp>
        <p:nvSpPr>
          <p:cNvPr id="44039" name="TextBox 10"/>
          <p:cNvSpPr txBox="1">
            <a:spLocks noChangeArrowheads="1"/>
          </p:cNvSpPr>
          <p:nvPr/>
        </p:nvSpPr>
        <p:spPr bwMode="auto">
          <a:xfrm>
            <a:off x="735013" y="2127250"/>
            <a:ext cx="3836987" cy="3740150"/>
          </a:xfrm>
          <a:prstGeom prst="rect">
            <a:avLst/>
          </a:prstGeom>
          <a:noFill/>
          <a:ln w="9525">
            <a:noFill/>
            <a:miter lim="800000"/>
            <a:headEnd/>
            <a:tailEnd/>
          </a:ln>
        </p:spPr>
        <p:txBody>
          <a:bodyPr>
            <a:spAutoFit/>
          </a:bodyPr>
          <a:lstStyle/>
          <a:p>
            <a:pPr>
              <a:spcAft>
                <a:spcPts val="1800"/>
              </a:spcAft>
              <a:buFont typeface="Wingdings" pitchFamily="2" charset="2"/>
              <a:buChar char="Ø"/>
            </a:pPr>
            <a:r>
              <a:rPr lang="en-US" sz="2400"/>
              <a:t> Topography</a:t>
            </a:r>
          </a:p>
          <a:p>
            <a:pPr>
              <a:spcAft>
                <a:spcPts val="1800"/>
              </a:spcAft>
              <a:buFont typeface="Wingdings" pitchFamily="2" charset="2"/>
              <a:buChar char="Ø"/>
            </a:pPr>
            <a:r>
              <a:rPr lang="en-US" sz="2400"/>
              <a:t> Climate</a:t>
            </a:r>
          </a:p>
          <a:p>
            <a:pPr>
              <a:spcAft>
                <a:spcPts val="1800"/>
              </a:spcAft>
              <a:buFont typeface="Wingdings" pitchFamily="2" charset="2"/>
              <a:buChar char="Ø"/>
            </a:pPr>
            <a:r>
              <a:rPr lang="en-US" sz="2400"/>
              <a:t> Plants</a:t>
            </a:r>
          </a:p>
          <a:p>
            <a:pPr>
              <a:spcAft>
                <a:spcPts val="1800"/>
              </a:spcAft>
              <a:buFont typeface="Wingdings" pitchFamily="2" charset="2"/>
              <a:buChar char="Ø"/>
            </a:pPr>
            <a:r>
              <a:rPr lang="en-US" sz="2400"/>
              <a:t> Animals</a:t>
            </a:r>
          </a:p>
          <a:p>
            <a:pPr>
              <a:spcAft>
                <a:spcPts val="1800"/>
              </a:spcAft>
              <a:buFont typeface="Wingdings" pitchFamily="2" charset="2"/>
              <a:buChar char="Ø"/>
            </a:pPr>
            <a:r>
              <a:rPr lang="en-US" sz="2400"/>
              <a:t> Opportunities for 	human settlement</a:t>
            </a:r>
          </a:p>
          <a:p>
            <a:endParaRPr lang="en-US"/>
          </a:p>
        </p:txBody>
      </p:sp>
      <p:sp>
        <p:nvSpPr>
          <p:cNvPr id="44040" name="TextBox 11"/>
          <p:cNvSpPr txBox="1">
            <a:spLocks noChangeArrowheads="1"/>
          </p:cNvSpPr>
          <p:nvPr/>
        </p:nvSpPr>
        <p:spPr bwMode="auto">
          <a:xfrm>
            <a:off x="312738" y="6173788"/>
            <a:ext cx="8670925" cy="461962"/>
          </a:xfrm>
          <a:prstGeom prst="rect">
            <a:avLst/>
          </a:prstGeom>
          <a:noFill/>
          <a:ln w="9525">
            <a:noFill/>
            <a:miter lim="800000"/>
            <a:headEnd/>
            <a:tailEnd/>
          </a:ln>
        </p:spPr>
        <p:txBody>
          <a:bodyPr wrap="none">
            <a:spAutoFit/>
          </a:bodyPr>
          <a:lstStyle/>
          <a:p>
            <a:r>
              <a:rPr lang="en-US" sz="2400">
                <a:solidFill>
                  <a:srgbClr val="FFC10F"/>
                </a:solidFill>
              </a:rPr>
              <a:t>More than any other area of comparable size in North America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73075" y="-152400"/>
            <a:ext cx="7832725" cy="1371600"/>
          </a:xfrm>
        </p:spPr>
        <p:txBody>
          <a:bodyPr/>
          <a:lstStyle/>
          <a:p>
            <a:pPr eaLnBrk="1" hangingPunct="1"/>
            <a:r>
              <a:rPr lang="en-US" sz="3200" smtClean="0">
                <a:solidFill>
                  <a:srgbClr val="ECD01F"/>
                </a:solidFill>
                <a:latin typeface="Arial" pitchFamily="34" charset="0"/>
                <a:ea typeface="ＭＳ Ｐゴシック" pitchFamily="34" charset="-128"/>
              </a:rPr>
              <a:t>Unique California:  </a:t>
            </a:r>
            <a:r>
              <a:rPr lang="en-US" sz="3200" smtClean="0">
                <a:solidFill>
                  <a:schemeClr val="tx1"/>
                </a:solidFill>
                <a:latin typeface="Arial" pitchFamily="34" charset="0"/>
                <a:ea typeface="ＭＳ Ｐゴシック" pitchFamily="34" charset="-128"/>
              </a:rPr>
              <a:t>Topography</a:t>
            </a:r>
          </a:p>
        </p:txBody>
      </p:sp>
      <p:sp>
        <p:nvSpPr>
          <p:cNvPr id="45059" name="Rectangle 3"/>
          <p:cNvSpPr>
            <a:spLocks noChangeArrowheads="1"/>
          </p:cNvSpPr>
          <p:nvPr/>
        </p:nvSpPr>
        <p:spPr bwMode="auto">
          <a:xfrm>
            <a:off x="685800" y="3173413"/>
            <a:ext cx="8077200" cy="2084387"/>
          </a:xfrm>
          <a:prstGeom prst="rect">
            <a:avLst/>
          </a:prstGeom>
          <a:noFill/>
          <a:ln w="9525">
            <a:noFill/>
            <a:miter lim="800000"/>
            <a:headEnd/>
            <a:tailEnd/>
          </a:ln>
        </p:spPr>
        <p:txBody>
          <a:bodyPr>
            <a:spAutoFit/>
          </a:bodyPr>
          <a:lstStyle/>
          <a:p>
            <a:pPr>
              <a:lnSpc>
                <a:spcPct val="120000"/>
              </a:lnSpc>
              <a:spcAft>
                <a:spcPts val="600"/>
              </a:spcAft>
              <a:buFont typeface="Wingdings" pitchFamily="2" charset="2"/>
              <a:buChar char="Ø"/>
            </a:pPr>
            <a:r>
              <a:rPr lang="en-US" sz="2400"/>
              <a:t> divided into mountains &amp; valleys</a:t>
            </a:r>
          </a:p>
          <a:p>
            <a:pPr>
              <a:lnSpc>
                <a:spcPct val="120000"/>
              </a:lnSpc>
              <a:spcAft>
                <a:spcPts val="600"/>
              </a:spcAft>
              <a:buFont typeface="Wingdings" pitchFamily="2" charset="2"/>
              <a:buChar char="Ø"/>
            </a:pPr>
            <a:r>
              <a:rPr lang="en-US" sz="2400"/>
              <a:t> exceeds 14,000 ft.  ~  drops 200 ft. below sea level</a:t>
            </a:r>
          </a:p>
          <a:p>
            <a:pPr>
              <a:lnSpc>
                <a:spcPct val="120000"/>
              </a:lnSpc>
              <a:spcAft>
                <a:spcPts val="600"/>
              </a:spcAft>
              <a:buFont typeface="Wingdings" pitchFamily="2" charset="2"/>
              <a:buChar char="Ø"/>
            </a:pPr>
            <a:r>
              <a:rPr lang="en-US" sz="2400"/>
              <a:t> coastline of rocky headlands and broad beaches</a:t>
            </a:r>
          </a:p>
          <a:p>
            <a:pPr>
              <a:lnSpc>
                <a:spcPct val="120000"/>
              </a:lnSpc>
              <a:buFont typeface="Wingdings" pitchFamily="2" charset="2"/>
              <a:buChar char="Ø"/>
            </a:pPr>
            <a:endParaRPr lang="en-US" sz="2400"/>
          </a:p>
        </p:txBody>
      </p:sp>
      <p:pic>
        <p:nvPicPr>
          <p:cNvPr id="7" name="Picture 6" descr="Screen shot 2010-08-25 at 12.54.28 PM.png"/>
          <p:cNvPicPr>
            <a:picLocks noChangeAspect="1"/>
          </p:cNvPicPr>
          <p:nvPr/>
        </p:nvPicPr>
        <p:blipFill>
          <a:blip r:embed="rId3"/>
          <a:srcRect/>
          <a:stretch>
            <a:fillRect/>
          </a:stretch>
        </p:blipFill>
        <p:spPr bwMode="auto">
          <a:xfrm>
            <a:off x="622300" y="5105400"/>
            <a:ext cx="7988300" cy="1438275"/>
          </a:xfrm>
          <a:prstGeom prst="rect">
            <a:avLst/>
          </a:prstGeom>
          <a:noFill/>
          <a:ln w="9525">
            <a:noFill/>
            <a:miter lim="800000"/>
            <a:headEnd/>
            <a:tailEnd/>
          </a:ln>
          <a:effectLst>
            <a:outerShdw blurRad="63500" dist="1270001" dir="2700000" algn="tl" rotWithShape="0">
              <a:srgbClr val="000000">
                <a:alpha val="42999"/>
              </a:srgbClr>
            </a:outerShdw>
          </a:effectLst>
        </p:spPr>
      </p:pic>
      <p:sp>
        <p:nvSpPr>
          <p:cNvPr id="9" name="Rectangle 8"/>
          <p:cNvSpPr>
            <a:spLocks noChangeArrowheads="1"/>
          </p:cNvSpPr>
          <p:nvPr/>
        </p:nvSpPr>
        <p:spPr bwMode="auto">
          <a:xfrm>
            <a:off x="609600" y="5105400"/>
            <a:ext cx="8007350" cy="1438275"/>
          </a:xfrm>
          <a:prstGeom prst="rect">
            <a:avLst/>
          </a:prstGeom>
          <a:noFill/>
          <a:ln w="34925">
            <a:solidFill>
              <a:srgbClr val="FFFF00"/>
            </a:solid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pic>
        <p:nvPicPr>
          <p:cNvPr id="45062" name="Picture 9" descr="Screen shot 2010-08-25 at 12.53.30 PM.png"/>
          <p:cNvPicPr>
            <a:picLocks noChangeAspect="1"/>
          </p:cNvPicPr>
          <p:nvPr/>
        </p:nvPicPr>
        <p:blipFill>
          <a:blip r:embed="rId4"/>
          <a:srcRect/>
          <a:stretch>
            <a:fillRect/>
          </a:stretch>
        </p:blipFill>
        <p:spPr bwMode="auto">
          <a:xfrm>
            <a:off x="609600" y="1143000"/>
            <a:ext cx="8023225" cy="1752600"/>
          </a:xfrm>
          <a:prstGeom prst="rect">
            <a:avLst/>
          </a:prstGeom>
          <a:noFill/>
          <a:ln w="0">
            <a:solidFill>
              <a:srgbClr val="FFA036">
                <a:alpha val="52940"/>
              </a:srgbClr>
            </a:solidFill>
            <a:round/>
            <a:headEnd/>
            <a:tailEnd/>
          </a:ln>
        </p:spPr>
      </p:pic>
      <p:sp>
        <p:nvSpPr>
          <p:cNvPr id="12" name="Rectangle 11"/>
          <p:cNvSpPr>
            <a:spLocks noChangeArrowheads="1"/>
          </p:cNvSpPr>
          <p:nvPr/>
        </p:nvSpPr>
        <p:spPr bwMode="auto">
          <a:xfrm>
            <a:off x="625475" y="1143000"/>
            <a:ext cx="8007350" cy="1752600"/>
          </a:xfrm>
          <a:prstGeom prst="rect">
            <a:avLst/>
          </a:prstGeom>
          <a:noFill/>
          <a:ln w="28575">
            <a:solidFill>
              <a:srgbClr val="FFFF00"/>
            </a:solid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28600" y="685800"/>
            <a:ext cx="3657600" cy="1143000"/>
          </a:xfrm>
        </p:spPr>
        <p:txBody>
          <a:bodyPr/>
          <a:lstStyle/>
          <a:p>
            <a:r>
              <a:rPr lang="en-US" sz="3200" smtClean="0">
                <a:solidFill>
                  <a:srgbClr val="FFFFFF"/>
                </a:solidFill>
                <a:latin typeface="Arial" pitchFamily="34" charset="0"/>
                <a:ea typeface="ＭＳ Ｐゴシック" pitchFamily="34" charset="-128"/>
              </a:rPr>
              <a:t>There are 12 Physiographic Regions</a:t>
            </a:r>
          </a:p>
        </p:txBody>
      </p:sp>
      <p:pic>
        <p:nvPicPr>
          <p:cNvPr id="3" name="Picture 3" descr="CGA_phy_regionsReliefDRAFTmbc.pdf"/>
          <p:cNvPicPr>
            <a:picLocks noChangeAspect="1"/>
          </p:cNvPicPr>
          <p:nvPr/>
        </p:nvPicPr>
        <p:blipFill>
          <a:blip r:embed="rId2"/>
          <a:srcRect t="4546"/>
          <a:stretch>
            <a:fillRect/>
          </a:stretch>
        </p:blipFill>
        <p:spPr bwMode="auto">
          <a:xfrm>
            <a:off x="3733800" y="228600"/>
            <a:ext cx="5489575" cy="6781800"/>
          </a:xfrm>
          <a:prstGeom prst="rect">
            <a:avLst/>
          </a:prstGeom>
          <a:noFill/>
          <a:ln w="9525">
            <a:noFill/>
            <a:miter lim="800000"/>
            <a:headEnd/>
            <a:tailEnd/>
          </a:ln>
          <a:effectLst>
            <a:outerShdw blurRad="63500" dist="1574800" dir="2700000" algn="tl" rotWithShape="0">
              <a:srgbClr val="000000">
                <a:alpha val="42999"/>
              </a:srgbClr>
            </a:outerShdw>
          </a:effectLst>
        </p:spPr>
      </p:pic>
      <p:sp>
        <p:nvSpPr>
          <p:cNvPr id="4" name="TextBox 3"/>
          <p:cNvSpPr txBox="1"/>
          <p:nvPr/>
        </p:nvSpPr>
        <p:spPr>
          <a:xfrm>
            <a:off x="457200" y="2590800"/>
            <a:ext cx="3124200" cy="1446213"/>
          </a:xfrm>
          <a:prstGeom prst="rect">
            <a:avLst/>
          </a:prstGeom>
          <a:noFill/>
        </p:spPr>
        <p:txBody>
          <a:bodyPr>
            <a:spAutoFit/>
          </a:bodyPr>
          <a:lstStyle/>
          <a:p>
            <a:pPr algn="ctr">
              <a:defRPr/>
            </a:pPr>
            <a:r>
              <a:rPr lang="en-US" sz="2800" i="1" dirty="0">
                <a:solidFill>
                  <a:schemeClr val="bg1"/>
                </a:solidFill>
                <a:latin typeface="Arial" charset="0"/>
                <a:ea typeface="ＭＳ Ｐゴシック" charset="-128"/>
                <a:cs typeface="ＭＳ Ｐゴシック" charset="-128"/>
              </a:rPr>
              <a:t>Physiography</a:t>
            </a:r>
          </a:p>
          <a:p>
            <a:pPr algn="ctr">
              <a:defRPr/>
            </a:pPr>
            <a:endParaRPr lang="en-US" sz="1050" dirty="0">
              <a:solidFill>
                <a:schemeClr val="bg1"/>
              </a:solidFill>
              <a:latin typeface="Arial" charset="0"/>
              <a:ea typeface="ＭＳ Ｐゴシック" charset="-128"/>
              <a:cs typeface="ＭＳ Ｐゴシック" charset="-128"/>
            </a:endParaRPr>
          </a:p>
          <a:p>
            <a:pPr algn="ctr">
              <a:defRPr/>
            </a:pPr>
            <a:r>
              <a:rPr lang="en-US" sz="2400" dirty="0">
                <a:latin typeface="Arial" charset="0"/>
                <a:ea typeface="ＭＳ Ｐゴシック" charset="-128"/>
                <a:cs typeface="ＭＳ Ｐゴシック" charset="-128"/>
              </a:rPr>
              <a:t> the shape of the land surface</a:t>
            </a:r>
          </a:p>
        </p:txBody>
      </p:sp>
      <p:sp>
        <p:nvSpPr>
          <p:cNvPr id="5" name="TextBox 4"/>
          <p:cNvSpPr txBox="1"/>
          <p:nvPr/>
        </p:nvSpPr>
        <p:spPr>
          <a:xfrm>
            <a:off x="76200" y="4495800"/>
            <a:ext cx="3962400" cy="1708150"/>
          </a:xfrm>
          <a:prstGeom prst="rect">
            <a:avLst/>
          </a:prstGeom>
          <a:noFill/>
        </p:spPr>
        <p:txBody>
          <a:bodyPr>
            <a:spAutoFit/>
          </a:bodyPr>
          <a:lstStyle/>
          <a:p>
            <a:pPr algn="ctr">
              <a:defRPr/>
            </a:pPr>
            <a:r>
              <a:rPr lang="en-US" sz="2100" dirty="0">
                <a:solidFill>
                  <a:schemeClr val="tx1">
                    <a:lumMod val="75000"/>
                  </a:schemeClr>
                </a:solidFill>
                <a:latin typeface="Arial" charset="0"/>
                <a:ea typeface="ＭＳ Ｐゴシック" charset="-128"/>
                <a:cs typeface="ＭＳ Ｐゴシック" charset="-128"/>
              </a:rPr>
              <a:t>Low physiographic diversity</a:t>
            </a:r>
          </a:p>
          <a:p>
            <a:pPr algn="ctr">
              <a:defRPr/>
            </a:pPr>
            <a:r>
              <a:rPr lang="en-US" sz="2100" dirty="0">
                <a:latin typeface="Arial" charset="0"/>
                <a:ea typeface="ＭＳ Ｐゴシック" charset="-128"/>
                <a:cs typeface="ＭＳ Ｐゴシック" charset="-128"/>
              </a:rPr>
              <a:t>FL, OK, IA</a:t>
            </a:r>
          </a:p>
          <a:p>
            <a:pPr algn="ctr">
              <a:defRPr/>
            </a:pPr>
            <a:endParaRPr lang="en-US" sz="2100" dirty="0">
              <a:solidFill>
                <a:srgbClr val="BFBFBF"/>
              </a:solidFill>
              <a:latin typeface="Arial" charset="0"/>
              <a:ea typeface="ＭＳ Ｐゴシック" charset="-128"/>
              <a:cs typeface="ＭＳ Ｐゴシック" charset="-128"/>
            </a:endParaRPr>
          </a:p>
          <a:p>
            <a:pPr algn="ctr">
              <a:defRPr/>
            </a:pPr>
            <a:r>
              <a:rPr lang="en-US" sz="2100" dirty="0">
                <a:solidFill>
                  <a:srgbClr val="BFBFBF"/>
                </a:solidFill>
                <a:latin typeface="Arial" charset="0"/>
                <a:ea typeface="ＭＳ Ｐゴシック" charset="-128"/>
                <a:cs typeface="ＭＳ Ｐゴシック" charset="-128"/>
              </a:rPr>
              <a:t>High physiographic diversity</a:t>
            </a:r>
          </a:p>
          <a:p>
            <a:pPr algn="ctr">
              <a:defRPr/>
            </a:pPr>
            <a:r>
              <a:rPr lang="en-US" sz="2100" dirty="0">
                <a:latin typeface="Arial" charset="0"/>
                <a:ea typeface="ＭＳ Ｐゴシック" charset="-128"/>
                <a:cs typeface="ＭＳ Ｐゴシック" charset="-128"/>
              </a:rPr>
              <a:t>AK, CA, VA</a:t>
            </a:r>
          </a:p>
        </p:txBody>
      </p:sp>
      <p:sp>
        <p:nvSpPr>
          <p:cNvPr id="6" name="TextBox 5"/>
          <p:cNvSpPr txBox="1"/>
          <p:nvPr/>
        </p:nvSpPr>
        <p:spPr>
          <a:xfrm>
            <a:off x="5257800" y="6400800"/>
            <a:ext cx="1890713" cy="276225"/>
          </a:xfrm>
          <a:prstGeom prst="rect">
            <a:avLst/>
          </a:prstGeom>
          <a:noFill/>
        </p:spPr>
        <p:txBody>
          <a:bodyPr wrap="none">
            <a:spAutoFit/>
          </a:bodyPr>
          <a:lstStyle/>
          <a:p>
            <a:pPr>
              <a:defRPr/>
            </a:pPr>
            <a:r>
              <a:rPr lang="en-US" sz="1200" dirty="0">
                <a:solidFill>
                  <a:schemeClr val="tx1">
                    <a:lumMod val="65000"/>
                  </a:schemeClr>
                </a:solidFill>
                <a:latin typeface="Arial" charset="0"/>
                <a:ea typeface="ＭＳ Ｐゴシック" charset="-128"/>
                <a:cs typeface="ＭＳ Ｐゴシック" charset="-128"/>
              </a:rPr>
              <a:t>Atlas of </a:t>
            </a:r>
            <a:r>
              <a:rPr lang="en-US" sz="1200" dirty="0">
                <a:solidFill>
                  <a:srgbClr val="A6A6A6"/>
                </a:solidFill>
                <a:latin typeface="Arial" charset="0"/>
                <a:ea typeface="ＭＳ Ｐゴシック" charset="-128"/>
                <a:cs typeface="ＭＳ Ｐゴシック" charset="-128"/>
              </a:rPr>
              <a:t>California (1979)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a:spLocks noGrp="1"/>
          </p:cNvSpPr>
          <p:nvPr>
            <p:ph type="title"/>
          </p:nvPr>
        </p:nvSpPr>
        <p:spPr>
          <a:xfrm>
            <a:off x="1600200" y="5562600"/>
            <a:ext cx="8229600" cy="1143000"/>
          </a:xfrm>
        </p:spPr>
        <p:txBody>
          <a:bodyPr/>
          <a:lstStyle/>
          <a:p>
            <a:pPr algn="l"/>
            <a:r>
              <a:rPr lang="en-US" sz="2800" smtClean="0">
                <a:solidFill>
                  <a:srgbClr val="FFFFFF"/>
                </a:solidFill>
                <a:latin typeface="Arial" pitchFamily="34" charset="0"/>
                <a:ea typeface="ＭＳ Ｐゴシック" pitchFamily="34" charset="-128"/>
              </a:rPr>
              <a:t>The Klamath Mountains dominate sparsely populated northwestern California.</a:t>
            </a:r>
          </a:p>
        </p:txBody>
      </p:sp>
      <p:pic>
        <p:nvPicPr>
          <p:cNvPr id="5" name="Picture 4" descr="DSC00742.JPG"/>
          <p:cNvPicPr>
            <a:picLocks noChangeAspect="1"/>
          </p:cNvPicPr>
          <p:nvPr/>
        </p:nvPicPr>
        <p:blipFill>
          <a:blip r:embed="rId2"/>
          <a:srcRect t="13499"/>
          <a:stretch>
            <a:fillRect/>
          </a:stretch>
        </p:blipFill>
        <p:spPr bwMode="auto">
          <a:xfrm>
            <a:off x="609600" y="223838"/>
            <a:ext cx="8229600" cy="5338762"/>
          </a:xfrm>
          <a:prstGeom prst="rect">
            <a:avLst/>
          </a:prstGeom>
          <a:noFill/>
          <a:ln w="9525">
            <a:noFill/>
            <a:miter lim="800000"/>
            <a:headEnd/>
            <a:tailEnd/>
          </a:ln>
          <a:effectLst>
            <a:outerShdw blurRad="63500" dist="1524000" dir="2700000" sx="89000" sy="89000" algn="tl" rotWithShape="0">
              <a:srgbClr val="000000">
                <a:alpha val="34000"/>
              </a:srgbClr>
            </a:outerShdw>
          </a:effectLst>
        </p:spPr>
      </p:pic>
      <p:pic>
        <p:nvPicPr>
          <p:cNvPr id="4" name="Picture 3" descr="Screen shot 2010-08-29 at 11.41.09 AM.png"/>
          <p:cNvPicPr>
            <a:picLocks noChangeAspect="1"/>
          </p:cNvPicPr>
          <p:nvPr/>
        </p:nvPicPr>
        <p:blipFill>
          <a:blip r:embed="rId3"/>
          <a:stretch>
            <a:fillRect/>
          </a:stretch>
        </p:blipFill>
        <p:spPr>
          <a:xfrm>
            <a:off x="-76200" y="3590491"/>
            <a:ext cx="3124200" cy="1972109"/>
          </a:xfrm>
          <a:prstGeom prst="rect">
            <a:avLst/>
          </a:prstGeom>
          <a:effectLst>
            <a:outerShdw dir="2700000" sx="0" sy="0" algn="tl" rotWithShape="0">
              <a:srgbClr val="000000"/>
            </a:outerShdw>
            <a:softEdge rad="215900"/>
          </a:effectLst>
          <a:scene3d>
            <a:camera prst="orthographicFront">
              <a:rot lat="0" lon="0" rev="1020000"/>
            </a:camera>
            <a:lightRig rig="threePt" dir="t"/>
          </a:scene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5"/>
          <p:cNvSpPr>
            <a:spLocks noGrp="1"/>
          </p:cNvSpPr>
          <p:nvPr>
            <p:ph type="title"/>
          </p:nvPr>
        </p:nvSpPr>
        <p:spPr>
          <a:xfrm>
            <a:off x="838200" y="5638800"/>
            <a:ext cx="8229600" cy="1143000"/>
          </a:xfrm>
        </p:spPr>
        <p:txBody>
          <a:bodyPr/>
          <a:lstStyle/>
          <a:p>
            <a:pPr algn="l"/>
            <a:r>
              <a:rPr lang="en-US" sz="2000" smtClean="0">
                <a:solidFill>
                  <a:srgbClr val="FFFFFF"/>
                </a:solidFill>
                <a:latin typeface="Arial" pitchFamily="34" charset="0"/>
                <a:ea typeface="ＭＳ Ｐゴシック" pitchFamily="34" charset="-128"/>
              </a:rPr>
              <a:t>Mt. Shasta (14,162’) and Mt. Lassen (not shown) are the southern terminus of the Cascade Range that stretches north to Oregon and Washington, and includes Mts. Hood, St. Helens, and Rainier.</a:t>
            </a:r>
          </a:p>
        </p:txBody>
      </p:sp>
      <p:pic>
        <p:nvPicPr>
          <p:cNvPr id="49155" name="Picture 3" descr="MtShasta.jpg"/>
          <p:cNvPicPr>
            <a:picLocks noChangeAspect="1"/>
          </p:cNvPicPr>
          <p:nvPr/>
        </p:nvPicPr>
        <p:blipFill>
          <a:blip r:embed="rId2">
            <a:lum bright="2000"/>
          </a:blip>
          <a:srcRect/>
          <a:stretch>
            <a:fillRect/>
          </a:stretch>
        </p:blipFill>
        <p:spPr bwMode="auto">
          <a:xfrm>
            <a:off x="571500" y="152400"/>
            <a:ext cx="81153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p:nvPr>
        </p:nvSpPr>
        <p:spPr>
          <a:xfrm>
            <a:off x="685800" y="5486400"/>
            <a:ext cx="8077200" cy="1470025"/>
          </a:xfrm>
        </p:spPr>
        <p:txBody>
          <a:bodyPr/>
          <a:lstStyle/>
          <a:p>
            <a:pPr algn="just"/>
            <a:r>
              <a:rPr lang="en-US" sz="2000" smtClean="0">
                <a:solidFill>
                  <a:schemeClr val="tx1"/>
                </a:solidFill>
                <a:latin typeface="Arial" pitchFamily="34" charset="0"/>
                <a:ea typeface="ＭＳ Ｐゴシック" pitchFamily="34" charset="-128"/>
              </a:rPr>
              <a:t>Goose Lake on the Modoc Plateau is one of many saline lakes in eastern California with no outlet to the sea.  Evaporating water leaves salt and other minerals behind.  </a:t>
            </a:r>
          </a:p>
        </p:txBody>
      </p:sp>
      <p:pic>
        <p:nvPicPr>
          <p:cNvPr id="50179" name="Picture 3" descr="road73gooselake01.jpg"/>
          <p:cNvPicPr>
            <a:picLocks noChangeAspect="1"/>
          </p:cNvPicPr>
          <p:nvPr/>
        </p:nvPicPr>
        <p:blipFill>
          <a:blip r:embed="rId2"/>
          <a:srcRect l="2727" t="12273" r="1817"/>
          <a:stretch>
            <a:fillRect/>
          </a:stretch>
        </p:blipFill>
        <p:spPr bwMode="auto">
          <a:xfrm>
            <a:off x="249238" y="214313"/>
            <a:ext cx="8728075" cy="5348287"/>
          </a:xfrm>
          <a:prstGeom prst="rect">
            <a:avLst/>
          </a:prstGeom>
          <a:noFill/>
          <a:ln w="9525">
            <a:noFill/>
            <a:miter lim="800000"/>
            <a:headEnd/>
            <a:tailEnd/>
          </a:ln>
        </p:spPr>
      </p:pic>
      <p:pic>
        <p:nvPicPr>
          <p:cNvPr id="5" name="Picture 4" descr="Screen shot 2010-08-29 at 11.41.09 AM.png"/>
          <p:cNvPicPr>
            <a:picLocks noChangeAspect="1"/>
          </p:cNvPicPr>
          <p:nvPr/>
        </p:nvPicPr>
        <p:blipFill>
          <a:blip r:embed="rId3"/>
          <a:stretch>
            <a:fillRect/>
          </a:stretch>
        </p:blipFill>
        <p:spPr>
          <a:xfrm>
            <a:off x="5943600" y="304800"/>
            <a:ext cx="3124200" cy="1972109"/>
          </a:xfrm>
          <a:prstGeom prst="rect">
            <a:avLst/>
          </a:prstGeom>
          <a:effectLst>
            <a:outerShdw dir="2700000" sx="0" sy="0" algn="tl" rotWithShape="0">
              <a:srgbClr val="000000"/>
            </a:outerShdw>
            <a:softEdge rad="215900"/>
          </a:effectLst>
          <a:scene3d>
            <a:camera prst="orthographicFront">
              <a:rot lat="0" lon="0" rev="20400000"/>
            </a:camera>
            <a:lightRig rig="threePt" dir="t"/>
          </a:scene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609600" y="5257800"/>
            <a:ext cx="8077200" cy="1470025"/>
          </a:xfrm>
        </p:spPr>
        <p:txBody>
          <a:bodyPr/>
          <a:lstStyle/>
          <a:p>
            <a:pPr algn="just"/>
            <a:r>
              <a:rPr lang="en-US" sz="2000" smtClean="0">
                <a:solidFill>
                  <a:srgbClr val="FFFFFF"/>
                </a:solidFill>
                <a:latin typeface="Arial" pitchFamily="34" charset="0"/>
                <a:ea typeface="ＭＳ Ｐゴシック" pitchFamily="34" charset="-128"/>
              </a:rPr>
              <a:t>Rocky headlands and coarse sand beaches typify California’s north coast.  Stinson Beach is one of many barrier beaches that block the mouth of Coast Range streams in summer.  In winter, rain-filled lagoons combined with pounding surf reopen the channels.</a:t>
            </a:r>
          </a:p>
        </p:txBody>
      </p:sp>
      <p:pic>
        <p:nvPicPr>
          <p:cNvPr id="4" name="Picture 3" descr="Stinson-Beach-Bolinas-Lagoon.jpg"/>
          <p:cNvPicPr>
            <a:picLocks noChangeAspect="1"/>
          </p:cNvPicPr>
          <p:nvPr/>
        </p:nvPicPr>
        <p:blipFill>
          <a:blip r:embed="rId2"/>
          <a:srcRect t="10745"/>
          <a:stretch>
            <a:fillRect/>
          </a:stretch>
        </p:blipFill>
        <p:spPr bwMode="auto">
          <a:xfrm>
            <a:off x="609600" y="152400"/>
            <a:ext cx="8051800" cy="5016500"/>
          </a:xfrm>
          <a:prstGeom prst="rect">
            <a:avLst/>
          </a:prstGeom>
          <a:noFill/>
          <a:ln w="9525">
            <a:noFill/>
            <a:miter lim="800000"/>
            <a:headEnd/>
            <a:tailEnd/>
          </a:ln>
          <a:effectLst>
            <a:outerShdw blurRad="63500" dist="889000" dir="2700000" sx="92999" sy="92999" algn="tl" rotWithShape="0">
              <a:srgbClr val="000000">
                <a:alpha val="42999"/>
              </a:srgbClr>
            </a:outerShdw>
          </a:effectLst>
        </p:spPr>
      </p:pic>
      <p:sp>
        <p:nvSpPr>
          <p:cNvPr id="51204" name="TextBox 4"/>
          <p:cNvSpPr txBox="1">
            <a:spLocks noChangeArrowheads="1"/>
          </p:cNvSpPr>
          <p:nvPr/>
        </p:nvSpPr>
        <p:spPr bwMode="auto">
          <a:xfrm>
            <a:off x="685800" y="104775"/>
            <a:ext cx="1416050" cy="276225"/>
          </a:xfrm>
          <a:prstGeom prst="rect">
            <a:avLst/>
          </a:prstGeom>
          <a:noFill/>
          <a:ln w="9525">
            <a:noFill/>
            <a:miter lim="800000"/>
            <a:headEnd/>
            <a:tailEnd/>
          </a:ln>
        </p:spPr>
        <p:txBody>
          <a:bodyPr wrap="none">
            <a:spAutoFit/>
          </a:bodyPr>
          <a:lstStyle/>
          <a:p>
            <a:r>
              <a:rPr lang="en-US" sz="1100">
                <a:solidFill>
                  <a:schemeClr val="bg1"/>
                </a:solidFill>
              </a:rPr>
              <a:t>Chamoismoon.co</a:t>
            </a:r>
            <a:r>
              <a:rPr lang="en-US" sz="1200">
                <a:solidFill>
                  <a:schemeClr val="bg1"/>
                </a:solidFill>
              </a:rPr>
              <a:t>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solidFill>
                  <a:srgbClr val="FFFFFF"/>
                </a:solidFill>
                <a:latin typeface="Arial" pitchFamily="34" charset="0"/>
                <a:ea typeface="ＭＳ Ｐゴシック" pitchFamily="34" charset="-128"/>
              </a:rPr>
              <a:t>Mountains cloaked in oak and chaparral rise above fertile valleys of the Northern and Southern Coast Range.</a:t>
            </a:r>
          </a:p>
        </p:txBody>
      </p:sp>
      <p:pic>
        <p:nvPicPr>
          <p:cNvPr id="52227" name="Picture 4" descr="&#10;koike1.jpg                                                     00031AA7ALASKA                         BBA37F10:"/>
          <p:cNvPicPr>
            <a:picLocks noChangeAspect="1" noChangeArrowheads="1"/>
          </p:cNvPicPr>
          <p:nvPr/>
        </p:nvPicPr>
        <p:blipFill>
          <a:blip r:embed="rId2"/>
          <a:srcRect/>
          <a:stretch>
            <a:fillRect/>
          </a:stretch>
        </p:blipFill>
        <p:spPr bwMode="auto">
          <a:xfrm>
            <a:off x="457200" y="228600"/>
            <a:ext cx="7620000" cy="5392738"/>
          </a:xfrm>
          <a:prstGeom prst="rect">
            <a:avLst/>
          </a:prstGeom>
          <a:noFill/>
          <a:ln w="9525">
            <a:noFill/>
            <a:miter lim="800000"/>
            <a:headEnd/>
            <a:tailEnd/>
          </a:ln>
        </p:spPr>
      </p:pic>
      <p:pic>
        <p:nvPicPr>
          <p:cNvPr id="5" name="Picture 4" descr="Screen shot 2010-08-29 at 11.48.31 AM.png"/>
          <p:cNvPicPr>
            <a:picLocks noChangeAspect="1"/>
          </p:cNvPicPr>
          <p:nvPr/>
        </p:nvPicPr>
        <p:blipFill>
          <a:blip r:embed="rId3"/>
          <a:stretch>
            <a:fillRect/>
          </a:stretch>
        </p:blipFill>
        <p:spPr>
          <a:xfrm>
            <a:off x="6324600" y="152400"/>
            <a:ext cx="2647138" cy="3300651"/>
          </a:xfrm>
          <a:prstGeom prst="rect">
            <a:avLst/>
          </a:prstGeom>
          <a:effectLst>
            <a:softEdge rad="152400"/>
          </a:effectLst>
          <a:scene3d>
            <a:camera prst="orthographicFront">
              <a:rot lat="0" lon="0" rev="20940000"/>
            </a:camera>
            <a:lightRig rig="threePt" dir="t"/>
          </a:scene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11175" y="5638800"/>
            <a:ext cx="8328025" cy="1143000"/>
          </a:xfrm>
        </p:spPr>
        <p:txBody>
          <a:bodyPr/>
          <a:lstStyle/>
          <a:p>
            <a:pPr algn="just" eaLnBrk="1" hangingPunct="1"/>
            <a:r>
              <a:rPr lang="en-US" sz="1900" smtClean="0">
                <a:solidFill>
                  <a:srgbClr val="FFFFFF"/>
                </a:solidFill>
                <a:latin typeface="Arial" pitchFamily="34" charset="0"/>
                <a:ea typeface="ＭＳ Ｐゴシック" pitchFamily="34" charset="-128"/>
              </a:rPr>
              <a:t>The Sierra Nevada is the geologic backbone of California, and separates the Great Central Valley from the Basin &amp; Range.  The range tilts westward, is 400 miles long and between 40-80 miles wide.</a:t>
            </a:r>
          </a:p>
        </p:txBody>
      </p:sp>
      <p:pic>
        <p:nvPicPr>
          <p:cNvPr id="53251" name="Picture 4" descr="Fault Block"/>
          <p:cNvPicPr>
            <a:picLocks noChangeAspect="1" noChangeArrowheads="1"/>
          </p:cNvPicPr>
          <p:nvPr/>
        </p:nvPicPr>
        <p:blipFill>
          <a:blip r:embed="rId2"/>
          <a:srcRect b="22501"/>
          <a:stretch>
            <a:fillRect/>
          </a:stretch>
        </p:blipFill>
        <p:spPr bwMode="auto">
          <a:xfrm>
            <a:off x="304800" y="76200"/>
            <a:ext cx="8610600" cy="5561013"/>
          </a:xfrm>
          <a:prstGeom prst="rect">
            <a:avLst/>
          </a:prstGeom>
          <a:noFill/>
          <a:ln w="9525">
            <a:noFill/>
            <a:miter lim="800000"/>
            <a:headEnd/>
            <a:tailEnd/>
          </a:ln>
        </p:spPr>
      </p:pic>
      <p:sp>
        <p:nvSpPr>
          <p:cNvPr id="53252" name="TextBox 3"/>
          <p:cNvSpPr txBox="1">
            <a:spLocks noChangeArrowheads="1"/>
          </p:cNvSpPr>
          <p:nvPr/>
        </p:nvSpPr>
        <p:spPr bwMode="auto">
          <a:xfrm>
            <a:off x="282575" y="42863"/>
            <a:ext cx="1165225" cy="261937"/>
          </a:xfrm>
          <a:prstGeom prst="rect">
            <a:avLst/>
          </a:prstGeom>
          <a:noFill/>
          <a:ln w="9525">
            <a:noFill/>
            <a:miter lim="800000"/>
            <a:headEnd/>
            <a:tailEnd/>
          </a:ln>
        </p:spPr>
        <p:txBody>
          <a:bodyPr wrap="none">
            <a:spAutoFit/>
          </a:bodyPr>
          <a:lstStyle/>
          <a:p>
            <a:r>
              <a:rPr lang="en-US" sz="1100"/>
              <a:t>Johnson (1971)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4953000"/>
            <a:ext cx="8610600" cy="1143000"/>
          </a:xfrm>
        </p:spPr>
        <p:txBody>
          <a:bodyPr/>
          <a:lstStyle/>
          <a:p>
            <a:pPr algn="just"/>
            <a:r>
              <a:rPr lang="en-US" sz="2000" i="1" smtClean="0">
                <a:solidFill>
                  <a:srgbClr val="D9D9D9"/>
                </a:solidFill>
                <a:latin typeface="Arial" pitchFamily="34" charset="0"/>
                <a:ea typeface="ＭＳ Ｐゴシック" pitchFamily="34" charset="-128"/>
              </a:rPr>
              <a:t>Know that to the right hand of the Indies exists an island called California, very near the Terrestrial Paradise...  And there ruled over that island a queen of majestic proportions, who accomplished great deeds.  She was valiant and courageous and ardent with a brave heart—Queen Califa.</a:t>
            </a:r>
            <a:br>
              <a:rPr lang="en-US" sz="2000" i="1" smtClean="0">
                <a:solidFill>
                  <a:srgbClr val="D9D9D9"/>
                </a:solidFill>
                <a:latin typeface="Arial" pitchFamily="34" charset="0"/>
                <a:ea typeface="ＭＳ Ｐゴシック" pitchFamily="34" charset="-128"/>
              </a:rPr>
            </a:br>
            <a:r>
              <a:rPr lang="en-US" sz="400" i="1" smtClean="0">
                <a:solidFill>
                  <a:srgbClr val="D9D9D9"/>
                </a:solidFill>
                <a:latin typeface="Arial" pitchFamily="34" charset="0"/>
                <a:ea typeface="ＭＳ Ｐゴシック" pitchFamily="34" charset="-128"/>
              </a:rPr>
              <a:t/>
            </a:r>
            <a:br>
              <a:rPr lang="en-US" sz="400" i="1" smtClean="0">
                <a:solidFill>
                  <a:srgbClr val="D9D9D9"/>
                </a:solidFill>
                <a:latin typeface="Arial" pitchFamily="34" charset="0"/>
                <a:ea typeface="ＭＳ Ｐゴシック" pitchFamily="34" charset="-128"/>
              </a:rPr>
            </a:br>
            <a:r>
              <a:rPr lang="en-US" sz="1800" b="1" smtClean="0">
                <a:solidFill>
                  <a:srgbClr val="7F7F7F"/>
                </a:solidFill>
                <a:latin typeface="Arial" pitchFamily="34" charset="0"/>
                <a:ea typeface="ＭＳ Ｐゴシック" pitchFamily="34" charset="-128"/>
              </a:rPr>
              <a:t>García Ordóñez de Montalvo (1510)</a:t>
            </a:r>
            <a:endParaRPr lang="en-US" sz="2000" b="1" smtClean="0">
              <a:solidFill>
                <a:srgbClr val="7F7F7F"/>
              </a:solidFill>
              <a:latin typeface="Arial" pitchFamily="34" charset="0"/>
              <a:ea typeface="ＭＳ Ｐゴシック" pitchFamily="34" charset="-128"/>
            </a:endParaRPr>
          </a:p>
        </p:txBody>
      </p:sp>
      <p:pic>
        <p:nvPicPr>
          <p:cNvPr id="4" name="Picture 3" descr="Screen shot 2010-08-28 at 11.32.27 AM.png"/>
          <p:cNvPicPr>
            <a:picLocks noChangeAspect="1"/>
          </p:cNvPicPr>
          <p:nvPr/>
        </p:nvPicPr>
        <p:blipFill>
          <a:blip r:embed="rId2"/>
          <a:srcRect/>
          <a:stretch>
            <a:fillRect/>
          </a:stretch>
        </p:blipFill>
        <p:spPr bwMode="auto">
          <a:xfrm>
            <a:off x="2587625" y="228600"/>
            <a:ext cx="5946775" cy="4114800"/>
          </a:xfrm>
          <a:prstGeom prst="rect">
            <a:avLst/>
          </a:prstGeom>
          <a:noFill/>
          <a:ln w="9525">
            <a:noFill/>
            <a:miter lim="800000"/>
            <a:headEnd/>
            <a:tailEnd/>
          </a:ln>
          <a:effectLst>
            <a:outerShdw blurRad="63500" dist="1625600" dir="2700000" algn="tl" rotWithShape="0">
              <a:srgbClr val="000000">
                <a:alpha val="46999"/>
              </a:srgbClr>
            </a:outerShdw>
          </a:effectLst>
        </p:spPr>
      </p:pic>
      <p:sp>
        <p:nvSpPr>
          <p:cNvPr id="29700" name="TextBox 4"/>
          <p:cNvSpPr txBox="1">
            <a:spLocks noChangeArrowheads="1"/>
          </p:cNvSpPr>
          <p:nvPr/>
        </p:nvSpPr>
        <p:spPr bwMode="auto">
          <a:xfrm>
            <a:off x="76200" y="1741488"/>
            <a:ext cx="2098675" cy="1077912"/>
          </a:xfrm>
          <a:prstGeom prst="rect">
            <a:avLst/>
          </a:prstGeom>
          <a:noFill/>
          <a:ln w="9525">
            <a:noFill/>
            <a:miter lim="800000"/>
            <a:headEnd/>
            <a:tailEnd/>
          </a:ln>
        </p:spPr>
        <p:txBody>
          <a:bodyPr>
            <a:spAutoFit/>
          </a:bodyPr>
          <a:lstStyle/>
          <a:p>
            <a:pPr algn="r"/>
            <a:r>
              <a:rPr lang="en-US" sz="3200">
                <a:solidFill>
                  <a:srgbClr val="BCC2A1"/>
                </a:solidFill>
              </a:rPr>
              <a:t>Naming California</a:t>
            </a:r>
          </a:p>
        </p:txBody>
      </p:sp>
      <p:sp>
        <p:nvSpPr>
          <p:cNvPr id="6" name="TextBox 5"/>
          <p:cNvSpPr txBox="1"/>
          <p:nvPr/>
        </p:nvSpPr>
        <p:spPr>
          <a:xfrm>
            <a:off x="4876800" y="4310063"/>
            <a:ext cx="3859213" cy="261937"/>
          </a:xfrm>
          <a:prstGeom prst="rect">
            <a:avLst/>
          </a:prstGeom>
          <a:noFill/>
        </p:spPr>
        <p:txBody>
          <a:bodyPr wrap="none">
            <a:spAutoFit/>
          </a:bodyPr>
          <a:lstStyle/>
          <a:p>
            <a:pPr>
              <a:defRPr/>
            </a:pPr>
            <a:r>
              <a:rPr lang="en-US" sz="1100" dirty="0">
                <a:solidFill>
                  <a:schemeClr val="tx1">
                    <a:lumMod val="65000"/>
                  </a:schemeClr>
                </a:solidFill>
                <a:latin typeface="Arial" charset="0"/>
                <a:ea typeface="ＭＳ Ｐゴシック" charset="-128"/>
                <a:cs typeface="ＭＳ Ｐゴシック" charset="-128"/>
              </a:rPr>
              <a:t> California as an Island: circa 1650, Johannes Vingboons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 y="5418138"/>
            <a:ext cx="9144000" cy="1143000"/>
          </a:xfrm>
        </p:spPr>
        <p:txBody>
          <a:bodyPr/>
          <a:lstStyle/>
          <a:p>
            <a:r>
              <a:rPr lang="en-US" sz="2300" smtClean="0">
                <a:solidFill>
                  <a:schemeClr val="tx1"/>
                </a:solidFill>
                <a:latin typeface="Arial" pitchFamily="34" charset="0"/>
                <a:ea typeface="ＭＳ Ｐゴシック" pitchFamily="34" charset="-128"/>
              </a:rPr>
              <a:t>Although popular for winter recreation, the Sierra snowpack is a water reservoir for cities and fields throughout lowland California. </a:t>
            </a:r>
          </a:p>
        </p:txBody>
      </p:sp>
      <p:pic>
        <p:nvPicPr>
          <p:cNvPr id="54275" name="Picture 9" descr="daily20041215_251"/>
          <p:cNvPicPr>
            <a:picLocks noChangeAspect="1" noChangeArrowheads="1"/>
          </p:cNvPicPr>
          <p:nvPr/>
        </p:nvPicPr>
        <p:blipFill>
          <a:blip r:embed="rId2"/>
          <a:srcRect t="11719"/>
          <a:stretch>
            <a:fillRect/>
          </a:stretch>
        </p:blipFill>
        <p:spPr bwMode="auto">
          <a:xfrm>
            <a:off x="685800" y="152400"/>
            <a:ext cx="7948613" cy="5265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ctrTitle"/>
          </p:nvPr>
        </p:nvSpPr>
        <p:spPr>
          <a:xfrm>
            <a:off x="-381000" y="-98425"/>
            <a:ext cx="5334000" cy="1470025"/>
          </a:xfrm>
        </p:spPr>
        <p:txBody>
          <a:bodyPr/>
          <a:lstStyle/>
          <a:p>
            <a:pPr eaLnBrk="1" hangingPunct="1"/>
            <a:r>
              <a:rPr lang="en-US" sz="3200" smtClean="0">
                <a:solidFill>
                  <a:srgbClr val="FFFFFF"/>
                </a:solidFill>
                <a:latin typeface="Arial" pitchFamily="34" charset="0"/>
                <a:ea typeface="ＭＳ Ｐゴシック" pitchFamily="34" charset="-128"/>
              </a:rPr>
              <a:t>Great Central Valley</a:t>
            </a:r>
          </a:p>
        </p:txBody>
      </p:sp>
      <p:pic>
        <p:nvPicPr>
          <p:cNvPr id="48131" name="Picture 3" descr="Sacramento-Valley-3.jpg"/>
          <p:cNvPicPr>
            <a:picLocks noChangeAspect="1"/>
          </p:cNvPicPr>
          <p:nvPr/>
        </p:nvPicPr>
        <p:blipFill>
          <a:blip r:embed="rId2">
            <a:lum bright="6000"/>
          </a:blip>
          <a:srcRect/>
          <a:stretch>
            <a:fillRect/>
          </a:stretch>
        </p:blipFill>
        <p:spPr bwMode="auto">
          <a:xfrm>
            <a:off x="4876800" y="457200"/>
            <a:ext cx="4114800" cy="4114800"/>
          </a:xfrm>
          <a:prstGeom prst="rect">
            <a:avLst/>
          </a:prstGeom>
          <a:noFill/>
          <a:ln w="9525">
            <a:noFill/>
            <a:miter lim="800000"/>
            <a:headEnd/>
            <a:tailEnd/>
          </a:ln>
          <a:effectLst>
            <a:outerShdw blurRad="63500" dist="1130300" dir="2700000" algn="tl" rotWithShape="0">
              <a:srgbClr val="000000">
                <a:alpha val="42999"/>
              </a:srgbClr>
            </a:outerShdw>
          </a:effectLst>
        </p:spPr>
      </p:pic>
      <p:sp>
        <p:nvSpPr>
          <p:cNvPr id="55300" name="TextBox 4"/>
          <p:cNvSpPr txBox="1">
            <a:spLocks noChangeArrowheads="1"/>
          </p:cNvSpPr>
          <p:nvPr/>
        </p:nvSpPr>
        <p:spPr bwMode="auto">
          <a:xfrm>
            <a:off x="381000" y="4953000"/>
            <a:ext cx="8534400" cy="1570038"/>
          </a:xfrm>
          <a:prstGeom prst="rect">
            <a:avLst/>
          </a:prstGeom>
          <a:noFill/>
          <a:ln w="9525">
            <a:noFill/>
            <a:miter lim="800000"/>
            <a:headEnd/>
            <a:tailEnd/>
          </a:ln>
        </p:spPr>
        <p:txBody>
          <a:bodyPr>
            <a:spAutoFit/>
          </a:bodyPr>
          <a:lstStyle/>
          <a:p>
            <a:pPr algn="just">
              <a:spcAft>
                <a:spcPts val="600"/>
              </a:spcAft>
            </a:pPr>
            <a:r>
              <a:rPr lang="en-US" sz="2400"/>
              <a:t>This 400-mile long valley—the most level part of California—is the most productive agricultural region in the world. A network of canals, aqueducts, and pumps sustains fields and livestock.  San Francisco Bay is the only outlet to the sea.</a:t>
            </a:r>
          </a:p>
        </p:txBody>
      </p:sp>
      <p:pic>
        <p:nvPicPr>
          <p:cNvPr id="55301" name="Picture 5" descr="page1-1006-full.jpg"/>
          <p:cNvPicPr>
            <a:picLocks noChangeAspect="1"/>
          </p:cNvPicPr>
          <p:nvPr/>
        </p:nvPicPr>
        <p:blipFill>
          <a:blip r:embed="rId3"/>
          <a:srcRect/>
          <a:stretch>
            <a:fillRect/>
          </a:stretch>
        </p:blipFill>
        <p:spPr bwMode="auto">
          <a:xfrm>
            <a:off x="228600" y="1258888"/>
            <a:ext cx="4383088" cy="3313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276600" y="5638800"/>
            <a:ext cx="5638800" cy="1143000"/>
          </a:xfrm>
        </p:spPr>
        <p:txBody>
          <a:bodyPr/>
          <a:lstStyle/>
          <a:p>
            <a:pPr algn="just" eaLnBrk="1" hangingPunct="1"/>
            <a:r>
              <a:rPr lang="en-US" sz="2000" smtClean="0">
                <a:solidFill>
                  <a:schemeClr val="tx1"/>
                </a:solidFill>
                <a:latin typeface="Arial" pitchFamily="34" charset="0"/>
                <a:ea typeface="ＭＳ Ｐゴシック" pitchFamily="34" charset="-128"/>
              </a:rPr>
              <a:t>The Basin &amp; Range stretches from eastern </a:t>
            </a:r>
            <a:br>
              <a:rPr lang="en-US" sz="2000" smtClean="0">
                <a:solidFill>
                  <a:schemeClr val="tx1"/>
                </a:solidFill>
                <a:latin typeface="Arial" pitchFamily="34" charset="0"/>
                <a:ea typeface="ＭＳ Ｐゴシック" pitchFamily="34" charset="-128"/>
              </a:rPr>
            </a:br>
            <a:r>
              <a:rPr lang="en-US" sz="2000" smtClean="0">
                <a:solidFill>
                  <a:schemeClr val="tx1"/>
                </a:solidFill>
                <a:latin typeface="Arial" pitchFamily="34" charset="0"/>
                <a:ea typeface="ＭＳ Ｐゴシック" pitchFamily="34" charset="-128"/>
              </a:rPr>
              <a:t>California to the Rocky Mountains.  There is </a:t>
            </a:r>
            <a:br>
              <a:rPr lang="en-US" sz="2000" smtClean="0">
                <a:solidFill>
                  <a:schemeClr val="tx1"/>
                </a:solidFill>
                <a:latin typeface="Arial" pitchFamily="34" charset="0"/>
                <a:ea typeface="ＭＳ Ｐゴシック" pitchFamily="34" charset="-128"/>
              </a:rPr>
            </a:br>
            <a:r>
              <a:rPr lang="en-US" sz="2000" smtClean="0">
                <a:solidFill>
                  <a:schemeClr val="tx1"/>
                </a:solidFill>
                <a:latin typeface="Arial" pitchFamily="34" charset="0"/>
                <a:ea typeface="ＭＳ Ｐゴシック" pitchFamily="34" charset="-128"/>
              </a:rPr>
              <a:t>no outlet to the sea.</a:t>
            </a:r>
          </a:p>
        </p:txBody>
      </p:sp>
      <p:pic>
        <p:nvPicPr>
          <p:cNvPr id="56323" name="Picture 3" descr="D Powell 1977.jpg                                              001791DEALASKA                         BBA37F10:"/>
          <p:cNvPicPr>
            <a:picLocks noChangeAspect="1" noChangeArrowheads="1"/>
          </p:cNvPicPr>
          <p:nvPr/>
        </p:nvPicPr>
        <p:blipFill>
          <a:blip r:embed="rId2"/>
          <a:srcRect/>
          <a:stretch>
            <a:fillRect/>
          </a:stretch>
        </p:blipFill>
        <p:spPr bwMode="auto">
          <a:xfrm>
            <a:off x="381000" y="76200"/>
            <a:ext cx="8610600" cy="5597525"/>
          </a:xfrm>
          <a:prstGeom prst="rect">
            <a:avLst/>
          </a:prstGeom>
          <a:noFill/>
          <a:ln w="9525">
            <a:noFill/>
            <a:miter lim="800000"/>
            <a:headEnd/>
            <a:tailEnd/>
          </a:ln>
        </p:spPr>
      </p:pic>
      <p:pic>
        <p:nvPicPr>
          <p:cNvPr id="6" name="Picture 5" descr="Screen shot 2010-09-01 at 8.40.09 AM.png"/>
          <p:cNvPicPr>
            <a:picLocks noChangeAspect="1"/>
          </p:cNvPicPr>
          <p:nvPr/>
        </p:nvPicPr>
        <p:blipFill>
          <a:blip r:embed="rId3"/>
          <a:srcRect b="1194"/>
          <a:stretch>
            <a:fillRect/>
          </a:stretch>
        </p:blipFill>
        <p:spPr>
          <a:xfrm>
            <a:off x="93260" y="4419600"/>
            <a:ext cx="2573740" cy="2333995"/>
          </a:xfrm>
          <a:prstGeom prst="rect">
            <a:avLst/>
          </a:prstGeom>
          <a:effectLst>
            <a:softEdge rad="50800"/>
          </a:effectLst>
          <a:scene3d>
            <a:camera prst="orthographicFront">
              <a:rot lat="0" lon="0" rev="300000"/>
            </a:camera>
            <a:lightRig rig="threePt" dir="t"/>
          </a:scene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2438400" y="5715000"/>
            <a:ext cx="7924800" cy="1143000"/>
          </a:xfrm>
        </p:spPr>
        <p:txBody>
          <a:bodyPr/>
          <a:lstStyle/>
          <a:p>
            <a:r>
              <a:rPr lang="en-US" sz="2200" smtClean="0">
                <a:solidFill>
                  <a:srgbClr val="ADA39B"/>
                </a:solidFill>
                <a:latin typeface="Arial" pitchFamily="34" charset="0"/>
                <a:ea typeface="ＭＳ Ｐゴシック" pitchFamily="34" charset="-128"/>
              </a:rPr>
              <a:t>Death Valley is the lowest (-282 ft.) and </a:t>
            </a:r>
            <a:br>
              <a:rPr lang="en-US" sz="2200" smtClean="0">
                <a:solidFill>
                  <a:srgbClr val="ADA39B"/>
                </a:solidFill>
                <a:latin typeface="Arial" pitchFamily="34" charset="0"/>
                <a:ea typeface="ＭＳ Ｐゴシック" pitchFamily="34" charset="-128"/>
              </a:rPr>
            </a:br>
            <a:r>
              <a:rPr lang="en-US" sz="2200" smtClean="0">
                <a:solidFill>
                  <a:srgbClr val="ADA39B"/>
                </a:solidFill>
                <a:latin typeface="Arial" pitchFamily="34" charset="0"/>
                <a:ea typeface="ＭＳ Ｐゴシック" pitchFamily="34" charset="-128"/>
              </a:rPr>
              <a:t>hottest location in the Mojave Desert.</a:t>
            </a:r>
          </a:p>
        </p:txBody>
      </p:sp>
      <p:pic>
        <p:nvPicPr>
          <p:cNvPr id="57347" name="Picture 5" descr="JPEG 0146.jpg"/>
          <p:cNvPicPr>
            <a:picLocks noChangeAspect="1"/>
          </p:cNvPicPr>
          <p:nvPr/>
        </p:nvPicPr>
        <p:blipFill>
          <a:blip r:embed="rId2"/>
          <a:srcRect/>
          <a:stretch>
            <a:fillRect/>
          </a:stretch>
        </p:blipFill>
        <p:spPr bwMode="auto">
          <a:xfrm>
            <a:off x="457200" y="0"/>
            <a:ext cx="8229600" cy="5554663"/>
          </a:xfrm>
          <a:prstGeom prst="rect">
            <a:avLst/>
          </a:prstGeom>
          <a:noFill/>
          <a:ln w="9525">
            <a:noFill/>
            <a:miter lim="800000"/>
            <a:headEnd/>
            <a:tailEnd/>
          </a:ln>
        </p:spPr>
      </p:pic>
      <p:pic>
        <p:nvPicPr>
          <p:cNvPr id="4" name="Picture 3" descr="Screen shot 2010-09-01 at 8.45.27 AM.png"/>
          <p:cNvPicPr>
            <a:picLocks noChangeAspect="1"/>
          </p:cNvPicPr>
          <p:nvPr/>
        </p:nvPicPr>
        <p:blipFill>
          <a:blip r:embed="rId3"/>
          <a:stretch>
            <a:fillRect/>
          </a:stretch>
        </p:blipFill>
        <p:spPr>
          <a:xfrm>
            <a:off x="152400" y="4419600"/>
            <a:ext cx="3592003" cy="2167131"/>
          </a:xfrm>
          <a:prstGeom prst="rect">
            <a:avLst/>
          </a:prstGeom>
          <a:effectLst>
            <a:softEdge rad="127000"/>
          </a:effectLst>
          <a:scene3d>
            <a:camera prst="orthographicFront">
              <a:rot lat="0" lon="0" rev="420000"/>
            </a:camera>
            <a:lightRig rig="threePt" dir="t"/>
          </a:scene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1-1001-full.jpg                                                00031AA7ALASKA                         BBA37F10:"/>
          <p:cNvPicPr>
            <a:picLocks noChangeAspect="1" noChangeArrowheads="1"/>
          </p:cNvPicPr>
          <p:nvPr/>
        </p:nvPicPr>
        <p:blipFill>
          <a:blip r:embed="rId2"/>
          <a:srcRect/>
          <a:stretch>
            <a:fillRect/>
          </a:stretch>
        </p:blipFill>
        <p:spPr bwMode="auto">
          <a:xfrm>
            <a:off x="685800" y="304800"/>
            <a:ext cx="7772400" cy="5181600"/>
          </a:xfrm>
          <a:prstGeom prst="rect">
            <a:avLst/>
          </a:prstGeom>
          <a:noFill/>
          <a:ln w="9525">
            <a:noFill/>
            <a:miter lim="800000"/>
            <a:headEnd/>
            <a:tailEnd/>
          </a:ln>
        </p:spPr>
      </p:pic>
      <p:sp>
        <p:nvSpPr>
          <p:cNvPr id="58371" name="Rectangle 5"/>
          <p:cNvSpPr>
            <a:spLocks noGrp="1" noChangeArrowheads="1"/>
          </p:cNvSpPr>
          <p:nvPr>
            <p:ph type="title"/>
          </p:nvPr>
        </p:nvSpPr>
        <p:spPr>
          <a:xfrm>
            <a:off x="685800" y="-1143000"/>
            <a:ext cx="7772400" cy="1143000"/>
          </a:xfrm>
        </p:spPr>
        <p:txBody>
          <a:bodyPr/>
          <a:lstStyle/>
          <a:p>
            <a:pPr eaLnBrk="1" hangingPunct="1"/>
            <a:r>
              <a:rPr lang="en-US" smtClean="0">
                <a:latin typeface="Arial" pitchFamily="34" charset="0"/>
                <a:ea typeface="ＭＳ Ｐゴシック" pitchFamily="34" charset="-128"/>
              </a:rPr>
              <a:t>Terrain Map</a:t>
            </a:r>
          </a:p>
        </p:txBody>
      </p:sp>
      <p:sp>
        <p:nvSpPr>
          <p:cNvPr id="58372" name="Line 7"/>
          <p:cNvSpPr>
            <a:spLocks noChangeShapeType="1"/>
          </p:cNvSpPr>
          <p:nvPr/>
        </p:nvSpPr>
        <p:spPr bwMode="auto">
          <a:xfrm flipV="1">
            <a:off x="5638800" y="4343400"/>
            <a:ext cx="2819400" cy="228600"/>
          </a:xfrm>
          <a:prstGeom prst="line">
            <a:avLst/>
          </a:prstGeom>
          <a:noFill/>
          <a:ln w="57150">
            <a:solidFill>
              <a:srgbClr val="FF1F1F"/>
            </a:solidFill>
            <a:round/>
            <a:headEnd/>
            <a:tailEnd/>
          </a:ln>
        </p:spPr>
        <p:txBody>
          <a:bodyPr wrap="none" anchor="ctr"/>
          <a:lstStyle/>
          <a:p>
            <a:endParaRPr lang="en-US"/>
          </a:p>
        </p:txBody>
      </p:sp>
      <p:sp>
        <p:nvSpPr>
          <p:cNvPr id="58373" name="TextBox 4"/>
          <p:cNvSpPr txBox="1">
            <a:spLocks noChangeArrowheads="1"/>
          </p:cNvSpPr>
          <p:nvPr/>
        </p:nvSpPr>
        <p:spPr bwMode="auto">
          <a:xfrm>
            <a:off x="685800" y="5638800"/>
            <a:ext cx="8001000" cy="1016000"/>
          </a:xfrm>
          <a:prstGeom prst="rect">
            <a:avLst/>
          </a:prstGeom>
          <a:noFill/>
          <a:ln w="9525">
            <a:noFill/>
            <a:miter lim="800000"/>
            <a:headEnd/>
            <a:tailEnd/>
          </a:ln>
        </p:spPr>
        <p:txBody>
          <a:bodyPr>
            <a:spAutoFit/>
          </a:bodyPr>
          <a:lstStyle/>
          <a:p>
            <a:r>
              <a:rPr lang="en-US" sz="2000"/>
              <a:t>The Transverse and Peninsular Ranges separate the coastal plains of Southern California and San Diego from the Mojave and Sonoran Deserts.  The red line is the boundary with Mexico.</a:t>
            </a:r>
          </a:p>
        </p:txBody>
      </p:sp>
      <p:pic>
        <p:nvPicPr>
          <p:cNvPr id="6" name="Picture 5" descr="Screen shot 2010-08-28 at 11.56.53 AM.png"/>
          <p:cNvPicPr>
            <a:picLocks noChangeAspect="1"/>
          </p:cNvPicPr>
          <p:nvPr/>
        </p:nvPicPr>
        <p:blipFill>
          <a:blip r:embed="rId3"/>
          <a:stretch>
            <a:fillRect/>
          </a:stretch>
        </p:blipFill>
        <p:spPr>
          <a:xfrm>
            <a:off x="228600" y="3048000"/>
            <a:ext cx="4191000" cy="2173672"/>
          </a:xfrm>
          <a:prstGeom prst="rect">
            <a:avLst/>
          </a:prstGeom>
          <a:effectLst>
            <a:softEdge rad="241300"/>
          </a:effectLst>
          <a:scene3d>
            <a:camera prst="orthographicFront">
              <a:rot lat="0" lon="0" rev="720000"/>
            </a:camera>
            <a:lightRig rig="threePt" dir="t"/>
          </a:scene3d>
          <a:sp3d extrusionH="38100" contourW="57150"/>
        </p:spPr>
      </p:pic>
      <p:sp>
        <p:nvSpPr>
          <p:cNvPr id="58375" name="Line 7"/>
          <p:cNvSpPr>
            <a:spLocks noChangeShapeType="1"/>
          </p:cNvSpPr>
          <p:nvPr/>
        </p:nvSpPr>
        <p:spPr bwMode="auto">
          <a:xfrm flipV="1">
            <a:off x="2590800" y="4572000"/>
            <a:ext cx="1905000" cy="457200"/>
          </a:xfrm>
          <a:prstGeom prst="line">
            <a:avLst/>
          </a:prstGeom>
          <a:noFill/>
          <a:ln w="19050">
            <a:solidFill>
              <a:srgbClr val="FF1F1F"/>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81000" y="5638800"/>
            <a:ext cx="8229600" cy="1143000"/>
          </a:xfrm>
        </p:spPr>
        <p:txBody>
          <a:bodyPr/>
          <a:lstStyle/>
          <a:p>
            <a:pPr algn="just"/>
            <a:r>
              <a:rPr lang="en-US" sz="2000" smtClean="0">
                <a:solidFill>
                  <a:schemeClr val="tx1"/>
                </a:solidFill>
                <a:latin typeface="Arial" pitchFamily="34" charset="0"/>
                <a:ea typeface="ＭＳ Ｐゴシック" pitchFamily="34" charset="-128"/>
              </a:rPr>
              <a:t>The Transverse Ranges stretch from the Santa Monica Mountains to the San Gabriel and San Bernardino Mountains, and bisect the Southern California coastal plain from the Mojave Desert.</a:t>
            </a:r>
          </a:p>
        </p:txBody>
      </p:sp>
      <p:pic>
        <p:nvPicPr>
          <p:cNvPr id="59395" name="Picture 2" descr=",m,.jpg"/>
          <p:cNvPicPr>
            <a:picLocks noChangeAspect="1"/>
          </p:cNvPicPr>
          <p:nvPr/>
        </p:nvPicPr>
        <p:blipFill>
          <a:blip r:embed="rId3"/>
          <a:srcRect/>
          <a:stretch>
            <a:fillRect/>
          </a:stretch>
        </p:blipFill>
        <p:spPr bwMode="auto">
          <a:xfrm>
            <a:off x="381000" y="125413"/>
            <a:ext cx="8229600" cy="5437187"/>
          </a:xfrm>
          <a:prstGeom prst="rect">
            <a:avLst/>
          </a:prstGeom>
          <a:noFill/>
          <a:ln w="9525">
            <a:noFill/>
            <a:miter lim="800000"/>
            <a:headEnd/>
            <a:tailEnd/>
          </a:ln>
        </p:spPr>
      </p:pic>
      <p:sp>
        <p:nvSpPr>
          <p:cNvPr id="59396" name="TextBox 3"/>
          <p:cNvSpPr txBox="1">
            <a:spLocks noChangeArrowheads="1"/>
          </p:cNvSpPr>
          <p:nvPr/>
        </p:nvSpPr>
        <p:spPr bwMode="auto">
          <a:xfrm>
            <a:off x="6099175" y="533400"/>
            <a:ext cx="1673225" cy="369888"/>
          </a:xfrm>
          <a:prstGeom prst="rect">
            <a:avLst/>
          </a:prstGeom>
          <a:noFill/>
          <a:ln w="9525">
            <a:noFill/>
            <a:miter lim="800000"/>
            <a:headEnd/>
            <a:tailEnd/>
          </a:ln>
        </p:spPr>
        <p:txBody>
          <a:bodyPr wrap="none">
            <a:spAutoFit/>
          </a:bodyPr>
          <a:lstStyle/>
          <a:p>
            <a:r>
              <a:rPr lang="en-US"/>
              <a:t>Mojave Desert</a:t>
            </a:r>
          </a:p>
        </p:txBody>
      </p:sp>
      <p:sp>
        <p:nvSpPr>
          <p:cNvPr id="59397" name="TextBox 4"/>
          <p:cNvSpPr txBox="1">
            <a:spLocks noChangeArrowheads="1"/>
          </p:cNvSpPr>
          <p:nvPr/>
        </p:nvSpPr>
        <p:spPr bwMode="auto">
          <a:xfrm>
            <a:off x="4419600" y="2579688"/>
            <a:ext cx="2944813" cy="368300"/>
          </a:xfrm>
          <a:prstGeom prst="rect">
            <a:avLst/>
          </a:prstGeom>
          <a:noFill/>
          <a:ln w="9525">
            <a:noFill/>
            <a:miter lim="800000"/>
            <a:headEnd/>
            <a:tailEnd/>
          </a:ln>
        </p:spPr>
        <p:txBody>
          <a:bodyPr wrap="none">
            <a:spAutoFit/>
          </a:bodyPr>
          <a:lstStyle/>
          <a:p>
            <a:r>
              <a:rPr lang="en-US"/>
              <a:t>Mt. San Gorgonio (11,501’)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27063" y="5562600"/>
            <a:ext cx="7983537" cy="1143000"/>
          </a:xfrm>
        </p:spPr>
        <p:txBody>
          <a:bodyPr/>
          <a:lstStyle/>
          <a:p>
            <a:pPr algn="just"/>
            <a:r>
              <a:rPr lang="en-US" sz="2100" smtClean="0">
                <a:solidFill>
                  <a:srgbClr val="FFFFFF"/>
                </a:solidFill>
                <a:latin typeface="Arial" pitchFamily="34" charset="0"/>
                <a:ea typeface="ＭＳ Ｐゴシック" pitchFamily="34" charset="-128"/>
              </a:rPr>
              <a:t>Arid winds from the interior Mojave Desert rush through low gaps in the Transverse Ranges, then flow across Southern California’s densely populated coastal plains.</a:t>
            </a:r>
          </a:p>
        </p:txBody>
      </p:sp>
      <p:pic>
        <p:nvPicPr>
          <p:cNvPr id="61443" name="Picture 3" descr="SantaAna"/>
          <p:cNvPicPr>
            <a:picLocks noGrp="1" noChangeAspect="1" noChangeArrowheads="1"/>
          </p:cNvPicPr>
          <p:nvPr>
            <p:ph type="body" idx="1"/>
          </p:nvPr>
        </p:nvPicPr>
        <p:blipFill>
          <a:blip r:embed="rId2"/>
          <a:srcRect r="5856" b="3914"/>
          <a:stretch>
            <a:fillRect/>
          </a:stretch>
        </p:blipFill>
        <p:spPr>
          <a:xfrm>
            <a:off x="1066800" y="152400"/>
            <a:ext cx="7221538" cy="51816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5638800"/>
            <a:ext cx="9144000" cy="1143000"/>
          </a:xfrm>
        </p:spPr>
        <p:txBody>
          <a:bodyPr/>
          <a:lstStyle/>
          <a:p>
            <a:r>
              <a:rPr lang="en-US" smtClean="0">
                <a:solidFill>
                  <a:srgbClr val="FFFFFF"/>
                </a:solidFill>
                <a:latin typeface="Arial" pitchFamily="34" charset="0"/>
                <a:ea typeface="ＭＳ Ｐゴシック" pitchFamily="34" charset="-128"/>
              </a:rPr>
              <a:t>Periodic fires are a natural part of the chaparral life cycle.</a:t>
            </a:r>
          </a:p>
        </p:txBody>
      </p:sp>
      <p:pic>
        <p:nvPicPr>
          <p:cNvPr id="62467" name="Picture 4" descr="ZornHome.jpg                                                   00029E0FBURLY                          BB700D50:"/>
          <p:cNvPicPr>
            <a:picLocks noChangeAspect="1" noChangeArrowheads="1"/>
          </p:cNvPicPr>
          <p:nvPr/>
        </p:nvPicPr>
        <p:blipFill>
          <a:blip r:embed="rId2"/>
          <a:srcRect/>
          <a:stretch>
            <a:fillRect/>
          </a:stretch>
        </p:blipFill>
        <p:spPr bwMode="auto">
          <a:xfrm>
            <a:off x="990600" y="177800"/>
            <a:ext cx="7485063" cy="5613400"/>
          </a:xfrm>
          <a:prstGeom prst="rect">
            <a:avLst/>
          </a:prstGeom>
          <a:noFill/>
          <a:ln w="9525">
            <a:noFill/>
            <a:miter lim="800000"/>
            <a:headEnd/>
            <a:tailEnd/>
          </a:ln>
        </p:spPr>
      </p:pic>
      <p:sp>
        <p:nvSpPr>
          <p:cNvPr id="62468" name="Text Box 5"/>
          <p:cNvSpPr txBox="1">
            <a:spLocks noChangeArrowheads="1"/>
          </p:cNvSpPr>
          <p:nvPr/>
        </p:nvSpPr>
        <p:spPr bwMode="auto">
          <a:xfrm>
            <a:off x="1066800" y="5410200"/>
            <a:ext cx="623888" cy="261938"/>
          </a:xfrm>
          <a:prstGeom prst="rect">
            <a:avLst/>
          </a:prstGeom>
          <a:noFill/>
          <a:ln w="9525">
            <a:noFill/>
            <a:miter lim="800000"/>
            <a:headEnd/>
            <a:tailEnd/>
          </a:ln>
        </p:spPr>
        <p:txBody>
          <a:bodyPr wrap="none">
            <a:spAutoFit/>
          </a:bodyPr>
          <a:lstStyle/>
          <a:p>
            <a:r>
              <a:rPr lang="en-US" sz="1100"/>
              <a:t>J. Zorn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73075" y="-228600"/>
            <a:ext cx="7832725" cy="1371600"/>
          </a:xfrm>
        </p:spPr>
        <p:txBody>
          <a:bodyPr/>
          <a:lstStyle/>
          <a:p>
            <a:pPr eaLnBrk="1" hangingPunct="1"/>
            <a:r>
              <a:rPr lang="en-US" sz="3200" smtClean="0">
                <a:solidFill>
                  <a:srgbClr val="ECD01F"/>
                </a:solidFill>
                <a:latin typeface="Arial" pitchFamily="34" charset="0"/>
                <a:ea typeface="ＭＳ Ｐゴシック" pitchFamily="34" charset="-128"/>
              </a:rPr>
              <a:t>Unique California:  </a:t>
            </a:r>
            <a:r>
              <a:rPr lang="en-US" sz="3200" smtClean="0">
                <a:solidFill>
                  <a:schemeClr val="tx1"/>
                </a:solidFill>
                <a:latin typeface="Arial" pitchFamily="34" charset="0"/>
                <a:ea typeface="ＭＳ Ｐゴシック" pitchFamily="34" charset="-128"/>
              </a:rPr>
              <a:t>Climate</a:t>
            </a:r>
          </a:p>
        </p:txBody>
      </p:sp>
      <p:sp>
        <p:nvSpPr>
          <p:cNvPr id="63491" name="Rectangle 3"/>
          <p:cNvSpPr>
            <a:spLocks noChangeArrowheads="1"/>
          </p:cNvSpPr>
          <p:nvPr/>
        </p:nvSpPr>
        <p:spPr bwMode="auto">
          <a:xfrm>
            <a:off x="665163" y="838200"/>
            <a:ext cx="8402637" cy="2193925"/>
          </a:xfrm>
          <a:prstGeom prst="rect">
            <a:avLst/>
          </a:prstGeom>
          <a:noFill/>
          <a:ln w="9525">
            <a:noFill/>
            <a:miter lim="800000"/>
            <a:headEnd/>
            <a:tailEnd/>
          </a:ln>
        </p:spPr>
        <p:txBody>
          <a:bodyPr>
            <a:spAutoFit/>
          </a:bodyPr>
          <a:lstStyle/>
          <a:p>
            <a:pPr>
              <a:lnSpc>
                <a:spcPct val="120000"/>
              </a:lnSpc>
              <a:spcAft>
                <a:spcPts val="600"/>
              </a:spcAft>
              <a:buFont typeface="Wingdings" pitchFamily="2" charset="2"/>
              <a:buChar char="Ø"/>
            </a:pPr>
            <a:r>
              <a:rPr lang="en-US" sz="2600"/>
              <a:t> Mediterranean climate covers only 2% of world</a:t>
            </a:r>
          </a:p>
          <a:p>
            <a:pPr>
              <a:lnSpc>
                <a:spcPct val="120000"/>
              </a:lnSpc>
              <a:spcAft>
                <a:spcPts val="600"/>
              </a:spcAft>
              <a:buFont typeface="Wingdings" pitchFamily="2" charset="2"/>
              <a:buChar char="Ø"/>
            </a:pPr>
            <a:r>
              <a:rPr lang="en-US" sz="2600"/>
              <a:t> unreliably wet winters ~ reliably dry summers</a:t>
            </a:r>
          </a:p>
          <a:p>
            <a:pPr>
              <a:lnSpc>
                <a:spcPct val="120000"/>
              </a:lnSpc>
              <a:spcAft>
                <a:spcPts val="600"/>
              </a:spcAft>
              <a:buFont typeface="Wingdings" pitchFamily="2" charset="2"/>
              <a:buChar char="Ø"/>
            </a:pPr>
            <a:r>
              <a:rPr lang="en-US" sz="2600"/>
              <a:t> mountains catch moisture for parched lowlands</a:t>
            </a:r>
          </a:p>
          <a:p>
            <a:pPr>
              <a:lnSpc>
                <a:spcPct val="120000"/>
              </a:lnSpc>
              <a:spcAft>
                <a:spcPts val="600"/>
              </a:spcAft>
              <a:buFont typeface="Wingdings" pitchFamily="2" charset="2"/>
              <a:buChar char="Ø"/>
            </a:pPr>
            <a:endParaRPr lang="en-US" sz="2400"/>
          </a:p>
        </p:txBody>
      </p:sp>
      <p:pic>
        <p:nvPicPr>
          <p:cNvPr id="7" name="Picture 3"/>
          <p:cNvPicPr>
            <a:picLocks noChangeAspect="1" noChangeArrowheads="1"/>
          </p:cNvPicPr>
          <p:nvPr/>
        </p:nvPicPr>
        <p:blipFill>
          <a:blip r:embed="rId3"/>
          <a:srcRect/>
          <a:stretch>
            <a:fillRect/>
          </a:stretch>
        </p:blipFill>
        <p:spPr bwMode="auto">
          <a:xfrm>
            <a:off x="914400" y="2743200"/>
            <a:ext cx="7391400" cy="3785292"/>
          </a:xfrm>
          <a:prstGeom prst="rect">
            <a:avLst/>
          </a:prstGeom>
          <a:noFill/>
          <a:ln w="9525">
            <a:noFill/>
            <a:miter lim="800000"/>
            <a:headEnd/>
            <a:tailEnd/>
          </a:ln>
          <a:effectLst/>
          <a:scene3d>
            <a:camera prst="orthographicFront"/>
            <a:lightRig rig="threePt" dir="t"/>
          </a:scene3d>
          <a:sp3d>
            <a:bevelT w="165100" prst="coolSlant"/>
            <a:bevelB w="165100" prst="coolSlant"/>
          </a:sp3d>
        </p:spPr>
      </p:pic>
      <p:sp>
        <p:nvSpPr>
          <p:cNvPr id="63493" name="TextBox 4"/>
          <p:cNvSpPr txBox="1">
            <a:spLocks noChangeArrowheads="1"/>
          </p:cNvSpPr>
          <p:nvPr/>
        </p:nvSpPr>
        <p:spPr bwMode="auto">
          <a:xfrm>
            <a:off x="3429000" y="2209800"/>
            <a:ext cx="184150" cy="369888"/>
          </a:xfrm>
          <a:prstGeom prst="rect">
            <a:avLst/>
          </a:prstGeom>
          <a:noFill/>
          <a:ln w="9525">
            <a:noFill/>
            <a:miter lim="800000"/>
            <a:headEnd/>
            <a:tailEnd/>
          </a:ln>
        </p:spPr>
        <p:txBody>
          <a:bodyPr wrap="none">
            <a:spAutoFit/>
          </a:bodyPr>
          <a:lstStyle/>
          <a:p>
            <a:endParaRPr lang="en-US"/>
          </a:p>
        </p:txBody>
      </p:sp>
      <p:sp>
        <p:nvSpPr>
          <p:cNvPr id="63494" name="TextBox 5"/>
          <p:cNvSpPr txBox="1">
            <a:spLocks noChangeArrowheads="1"/>
          </p:cNvSpPr>
          <p:nvPr/>
        </p:nvSpPr>
        <p:spPr bwMode="auto">
          <a:xfrm>
            <a:off x="4876800" y="6477000"/>
            <a:ext cx="3435350" cy="276225"/>
          </a:xfrm>
          <a:prstGeom prst="rect">
            <a:avLst/>
          </a:prstGeom>
          <a:noFill/>
          <a:ln w="9525">
            <a:noFill/>
            <a:miter lim="800000"/>
            <a:headEnd/>
            <a:tailEnd/>
          </a:ln>
        </p:spPr>
        <p:txBody>
          <a:bodyPr wrap="none">
            <a:spAutoFit/>
          </a:bodyPr>
          <a:lstStyle/>
          <a:p>
            <a:r>
              <a:rPr lang="en-US" sz="1200"/>
              <a:t>Grabov Rat; F. DiCastri, Goodall, Specht (1981)</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GA_AnnualPrecipDRAFTmbc.pdf"/>
          <p:cNvPicPr>
            <a:picLocks noChangeAspect="1"/>
          </p:cNvPicPr>
          <p:nvPr/>
        </p:nvPicPr>
        <p:blipFill>
          <a:blip r:embed="rId2"/>
          <a:srcRect l="7059" t="6364" r="5882" b="5455"/>
          <a:stretch>
            <a:fillRect/>
          </a:stretch>
        </p:blipFill>
        <p:spPr bwMode="auto">
          <a:xfrm>
            <a:off x="4114800" y="152400"/>
            <a:ext cx="4921250" cy="6450013"/>
          </a:xfrm>
          <a:prstGeom prst="rect">
            <a:avLst/>
          </a:prstGeom>
          <a:noFill/>
          <a:ln w="9525">
            <a:noFill/>
            <a:miter lim="800000"/>
            <a:headEnd/>
            <a:tailEnd/>
          </a:ln>
          <a:effectLst>
            <a:outerShdw blurRad="63500" dist="1130300" dir="2700000" algn="tl" rotWithShape="0">
              <a:srgbClr val="000000">
                <a:alpha val="42999"/>
              </a:srgbClr>
            </a:outerShdw>
          </a:effectLst>
        </p:spPr>
      </p:pic>
      <p:sp>
        <p:nvSpPr>
          <p:cNvPr id="65539" name="TextBox 2"/>
          <p:cNvSpPr txBox="1">
            <a:spLocks noChangeArrowheads="1"/>
          </p:cNvSpPr>
          <p:nvPr/>
        </p:nvSpPr>
        <p:spPr bwMode="auto">
          <a:xfrm>
            <a:off x="152400" y="390525"/>
            <a:ext cx="3581400" cy="6062663"/>
          </a:xfrm>
          <a:prstGeom prst="rect">
            <a:avLst/>
          </a:prstGeom>
          <a:noFill/>
          <a:ln w="9525">
            <a:noFill/>
            <a:miter lim="800000"/>
            <a:headEnd/>
            <a:tailEnd/>
          </a:ln>
        </p:spPr>
        <p:txBody>
          <a:bodyPr>
            <a:spAutoFit/>
          </a:bodyPr>
          <a:lstStyle/>
          <a:p>
            <a:pPr algn="r"/>
            <a:r>
              <a:rPr lang="en-US" sz="2800">
                <a:solidFill>
                  <a:srgbClr val="DFA43E"/>
                </a:solidFill>
              </a:rPr>
              <a:t>  Annual Precipitation</a:t>
            </a:r>
          </a:p>
          <a:p>
            <a:pPr algn="r"/>
            <a:endParaRPr lang="en-US" sz="2000"/>
          </a:p>
          <a:p>
            <a:pPr algn="r"/>
            <a:r>
              <a:rPr lang="en-US" sz="2000"/>
              <a:t>Most precipitation falls  in a giant horseshoe-shaped ring of mountains that surround the Sacramento Valley. </a:t>
            </a:r>
          </a:p>
          <a:p>
            <a:pPr algn="r"/>
            <a:r>
              <a:rPr lang="en-US" sz="2000"/>
              <a:t> </a:t>
            </a:r>
          </a:p>
          <a:p>
            <a:pPr algn="r"/>
            <a:endParaRPr lang="en-US" sz="2000"/>
          </a:p>
          <a:p>
            <a:pPr algn="r"/>
            <a:r>
              <a:rPr lang="en-US" sz="2000"/>
              <a:t>This includes the northern Coast Range, Klamath and Trinity Mountains, Mt. Shasta and Lassen Peak, and the northern Sierra.</a:t>
            </a:r>
          </a:p>
          <a:p>
            <a:pPr algn="r"/>
            <a:endParaRPr lang="en-US" sz="2000"/>
          </a:p>
          <a:p>
            <a:pPr algn="r"/>
            <a:endParaRPr lang="en-US" sz="2000"/>
          </a:p>
          <a:p>
            <a:pPr algn="r"/>
            <a:r>
              <a:rPr lang="en-US" sz="2000"/>
              <a:t>Over 90% of the moisture falls during the winter months as rain or snow in the higher elevations. </a:t>
            </a:r>
          </a:p>
        </p:txBody>
      </p:sp>
      <p:sp>
        <p:nvSpPr>
          <p:cNvPr id="65540" name="TextBox 3"/>
          <p:cNvSpPr txBox="1">
            <a:spLocks noChangeArrowheads="1"/>
          </p:cNvSpPr>
          <p:nvPr/>
        </p:nvSpPr>
        <p:spPr bwMode="auto">
          <a:xfrm>
            <a:off x="5638800" y="2209800"/>
            <a:ext cx="184150" cy="369888"/>
          </a:xfrm>
          <a:prstGeom prst="rect">
            <a:avLst/>
          </a:prstGeom>
          <a:noFill/>
          <a:ln w="9525">
            <a:noFill/>
            <a:miter lim="800000"/>
            <a:headEnd/>
            <a:tailEnd/>
          </a:ln>
        </p:spPr>
        <p:txBody>
          <a:bodyPr wrap="none">
            <a:spAutoFit/>
          </a:bodyPr>
          <a:lstStyle/>
          <a:p>
            <a:endParaRPr lang="en-US"/>
          </a:p>
        </p:txBody>
      </p:sp>
      <p:sp>
        <p:nvSpPr>
          <p:cNvPr id="65541" name="TextBox 4"/>
          <p:cNvSpPr txBox="1">
            <a:spLocks noChangeArrowheads="1"/>
          </p:cNvSpPr>
          <p:nvPr/>
        </p:nvSpPr>
        <p:spPr bwMode="auto">
          <a:xfrm>
            <a:off x="7907338" y="6596063"/>
            <a:ext cx="1128712" cy="261937"/>
          </a:xfrm>
          <a:prstGeom prst="rect">
            <a:avLst/>
          </a:prstGeom>
          <a:noFill/>
          <a:ln w="9525">
            <a:noFill/>
            <a:miter lim="800000"/>
            <a:headEnd/>
            <a:tailEnd/>
          </a:ln>
        </p:spPr>
        <p:txBody>
          <a:bodyPr wrap="none">
            <a:spAutoFit/>
          </a:bodyPr>
          <a:lstStyle/>
          <a:p>
            <a:r>
              <a:rPr lang="en-US" sz="1100">
                <a:solidFill>
                  <a:srgbClr val="BFBFBF"/>
                </a:solidFill>
              </a:rPr>
              <a:t>PRISM © 2010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373188" y="990600"/>
            <a:ext cx="3198812" cy="1143000"/>
          </a:xfrm>
        </p:spPr>
        <p:txBody>
          <a:bodyPr/>
          <a:lstStyle/>
          <a:p>
            <a:pPr algn="just" eaLnBrk="1" hangingPunct="1"/>
            <a:r>
              <a:rPr lang="en-US" sz="3600" smtClean="0">
                <a:solidFill>
                  <a:srgbClr val="FFC229"/>
                </a:solidFill>
                <a:latin typeface="Arial" pitchFamily="34" charset="0"/>
                <a:ea typeface="ＭＳ Ｐゴシック" pitchFamily="34" charset="-128"/>
              </a:rPr>
              <a:t>Introduction</a:t>
            </a:r>
            <a:r>
              <a:rPr lang="en-US" sz="2800" smtClean="0">
                <a:solidFill>
                  <a:schemeClr val="tx1"/>
                </a:solidFill>
                <a:latin typeface="Arial" pitchFamily="34" charset="0"/>
                <a:ea typeface="ＭＳ Ｐゴシック" pitchFamily="34" charset="-128"/>
              </a:rPr>
              <a:t/>
            </a:r>
            <a:br>
              <a:rPr lang="en-US" sz="2800" smtClean="0">
                <a:solidFill>
                  <a:schemeClr val="tx1"/>
                </a:solidFill>
                <a:latin typeface="Arial" pitchFamily="34" charset="0"/>
                <a:ea typeface="ＭＳ Ｐゴシック" pitchFamily="34" charset="-128"/>
              </a:rPr>
            </a:br>
            <a:r>
              <a:rPr lang="en-US" sz="2800" smtClean="0">
                <a:solidFill>
                  <a:schemeClr val="tx1"/>
                </a:solidFill>
                <a:latin typeface="Arial" pitchFamily="34" charset="0"/>
                <a:ea typeface="ＭＳ Ｐゴシック" pitchFamily="34" charset="-128"/>
              </a:rPr>
              <a:t/>
            </a:r>
            <a:br>
              <a:rPr lang="en-US" sz="2800" smtClean="0">
                <a:solidFill>
                  <a:schemeClr val="tx1"/>
                </a:solidFill>
                <a:latin typeface="Arial" pitchFamily="34" charset="0"/>
                <a:ea typeface="ＭＳ Ｐゴシック" pitchFamily="34" charset="-128"/>
              </a:rPr>
            </a:br>
            <a:endParaRPr lang="en-US" sz="3200" smtClean="0">
              <a:solidFill>
                <a:srgbClr val="FFFFFF"/>
              </a:solidFill>
              <a:latin typeface="Arial" pitchFamily="34" charset="0"/>
              <a:ea typeface="ＭＳ Ｐゴシック" pitchFamily="34" charset="-128"/>
            </a:endParaRPr>
          </a:p>
        </p:txBody>
      </p:sp>
      <p:sp>
        <p:nvSpPr>
          <p:cNvPr id="30723" name="TextBox 3"/>
          <p:cNvSpPr txBox="1">
            <a:spLocks noChangeArrowheads="1"/>
          </p:cNvSpPr>
          <p:nvPr/>
        </p:nvSpPr>
        <p:spPr bwMode="auto">
          <a:xfrm>
            <a:off x="608013" y="1752600"/>
            <a:ext cx="3581400" cy="4708525"/>
          </a:xfrm>
          <a:prstGeom prst="rect">
            <a:avLst/>
          </a:prstGeom>
          <a:noFill/>
          <a:ln w="9525">
            <a:noFill/>
            <a:miter lim="800000"/>
            <a:headEnd/>
            <a:tailEnd/>
          </a:ln>
        </p:spPr>
        <p:txBody>
          <a:bodyPr anchor="b">
            <a:spAutoFit/>
          </a:bodyPr>
          <a:lstStyle/>
          <a:p>
            <a:pPr algn="r">
              <a:spcAft>
                <a:spcPts val="3600"/>
              </a:spcAft>
            </a:pPr>
            <a:r>
              <a:rPr lang="en-US" sz="2400"/>
              <a:t>This program uses the</a:t>
            </a:r>
            <a:r>
              <a:rPr lang="en-US" sz="2400" i="1"/>
              <a:t> Atlas of California         </a:t>
            </a:r>
            <a:r>
              <a:rPr lang="en-US" sz="2400"/>
              <a:t> to </a:t>
            </a:r>
            <a:r>
              <a:rPr lang="en-US" sz="2400">
                <a:solidFill>
                  <a:srgbClr val="FFFFFF"/>
                </a:solidFill>
              </a:rPr>
              <a:t>investigate the geographic factors that make Queen Califa’s “terrestrial paradise” unique.</a:t>
            </a:r>
          </a:p>
          <a:p>
            <a:pPr algn="r">
              <a:spcAft>
                <a:spcPts val="1800"/>
              </a:spcAft>
            </a:pPr>
            <a:endParaRPr lang="en-US" sz="2400">
              <a:solidFill>
                <a:srgbClr val="FFFFFF"/>
              </a:solidFill>
            </a:endParaRPr>
          </a:p>
          <a:p>
            <a:pPr algn="r">
              <a:spcAft>
                <a:spcPts val="1800"/>
              </a:spcAft>
            </a:pPr>
            <a:endParaRPr lang="en-US" sz="2400">
              <a:solidFill>
                <a:srgbClr val="FFFFFF"/>
              </a:solidFill>
            </a:endParaRPr>
          </a:p>
          <a:p>
            <a:pPr algn="r">
              <a:spcAft>
                <a:spcPts val="1800"/>
              </a:spcAft>
            </a:pPr>
            <a:endParaRPr lang="en-US" sz="2400"/>
          </a:p>
        </p:txBody>
      </p:sp>
      <p:pic>
        <p:nvPicPr>
          <p:cNvPr id="5" name="Picture 4" descr="Screen shot 2010-08-28 at 11.16.52 AM.png"/>
          <p:cNvPicPr>
            <a:picLocks noChangeAspect="1"/>
          </p:cNvPicPr>
          <p:nvPr/>
        </p:nvPicPr>
        <p:blipFill>
          <a:blip r:embed="rId3"/>
          <a:srcRect/>
          <a:stretch>
            <a:fillRect/>
          </a:stretch>
        </p:blipFill>
        <p:spPr bwMode="auto">
          <a:xfrm>
            <a:off x="4648200" y="638175"/>
            <a:ext cx="4191000" cy="5305425"/>
          </a:xfrm>
          <a:prstGeom prst="rect">
            <a:avLst/>
          </a:prstGeom>
          <a:noFill/>
          <a:ln w="9525">
            <a:noFill/>
            <a:miter lim="800000"/>
            <a:headEnd/>
            <a:tailEnd/>
          </a:ln>
          <a:effectLst>
            <a:outerShdw blurRad="63500" dist="2374900" dir="2700000" algn="tl" rotWithShape="0">
              <a:srgbClr val="000000">
                <a:alpha val="45000"/>
              </a:srgbClr>
            </a:outerShdw>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81000" y="1524000"/>
            <a:ext cx="5029200" cy="609600"/>
          </a:xfrm>
        </p:spPr>
        <p:txBody>
          <a:bodyPr/>
          <a:lstStyle/>
          <a:p>
            <a:pPr>
              <a:spcAft>
                <a:spcPts val="3600"/>
              </a:spcAft>
            </a:pPr>
            <a:r>
              <a:rPr lang="en-US" sz="2800" smtClean="0">
                <a:solidFill>
                  <a:srgbClr val="FFA036"/>
                </a:solidFill>
                <a:latin typeface="Arial" pitchFamily="34" charset="0"/>
                <a:ea typeface="ＭＳ Ｐゴシック" pitchFamily="34" charset="-128"/>
              </a:rPr>
              <a:t>California</a:t>
            </a:r>
            <a:br>
              <a:rPr lang="en-US" sz="2800" smtClean="0">
                <a:solidFill>
                  <a:srgbClr val="FFA036"/>
                </a:solidFill>
                <a:latin typeface="Arial" pitchFamily="34" charset="0"/>
                <a:ea typeface="ＭＳ Ｐゴシック" pitchFamily="34" charset="-128"/>
              </a:rPr>
            </a:br>
            <a:r>
              <a:rPr lang="en-US" sz="2800" smtClean="0">
                <a:solidFill>
                  <a:srgbClr val="FFA036"/>
                </a:solidFill>
                <a:latin typeface="Arial" pitchFamily="34" charset="0"/>
                <a:ea typeface="ＭＳ Ｐゴシック" pitchFamily="34" charset="-128"/>
              </a:rPr>
              <a:t>precipitation decreases</a:t>
            </a:r>
            <a:r>
              <a:rPr lang="en-US" sz="3200" smtClean="0">
                <a:solidFill>
                  <a:srgbClr val="FFA036"/>
                </a:solidFill>
                <a:latin typeface="Arial" pitchFamily="34" charset="0"/>
                <a:ea typeface="ＭＳ Ｐゴシック" pitchFamily="34" charset="-128"/>
              </a:rPr>
              <a:t>:</a:t>
            </a:r>
            <a:br>
              <a:rPr lang="en-US" sz="3200" smtClean="0">
                <a:solidFill>
                  <a:srgbClr val="FFA036"/>
                </a:solidFill>
                <a:latin typeface="Arial" pitchFamily="34" charset="0"/>
                <a:ea typeface="ＭＳ Ｐゴシック" pitchFamily="34" charset="-128"/>
              </a:rPr>
            </a:br>
            <a:r>
              <a:rPr lang="en-US" sz="3200" smtClean="0">
                <a:latin typeface="Arial" pitchFamily="34" charset="0"/>
                <a:ea typeface="ＭＳ Ｐゴシック" pitchFamily="34" charset="-128"/>
              </a:rPr>
              <a:t/>
            </a:r>
            <a:br>
              <a:rPr lang="en-US" sz="3200" smtClean="0">
                <a:latin typeface="Arial" pitchFamily="34" charset="0"/>
                <a:ea typeface="ＭＳ Ｐゴシック" pitchFamily="34" charset="-128"/>
              </a:rPr>
            </a:br>
            <a:r>
              <a:rPr lang="en-US" sz="3200" smtClean="0">
                <a:latin typeface="Arial" pitchFamily="34" charset="0"/>
                <a:ea typeface="ＭＳ Ｐゴシック" pitchFamily="34" charset="-128"/>
              </a:rPr>
              <a:t/>
            </a:r>
            <a:br>
              <a:rPr lang="en-US" sz="3200" smtClean="0">
                <a:latin typeface="Arial" pitchFamily="34" charset="0"/>
                <a:ea typeface="ＭＳ Ｐゴシック" pitchFamily="34" charset="-128"/>
              </a:rPr>
            </a:br>
            <a:endParaRPr lang="en-US" sz="3200" smtClean="0">
              <a:latin typeface="Arial" pitchFamily="34" charset="0"/>
              <a:ea typeface="ＭＳ Ｐゴシック" pitchFamily="34" charset="-128"/>
            </a:endParaRPr>
          </a:p>
        </p:txBody>
      </p:sp>
      <p:pic>
        <p:nvPicPr>
          <p:cNvPr id="66563" name="Picture 6" descr="precipitation.jpg"/>
          <p:cNvPicPr>
            <a:picLocks noChangeAspect="1"/>
          </p:cNvPicPr>
          <p:nvPr/>
        </p:nvPicPr>
        <p:blipFill>
          <a:blip r:embed="rId3"/>
          <a:srcRect/>
          <a:stretch>
            <a:fillRect/>
          </a:stretch>
        </p:blipFill>
        <p:spPr bwMode="auto">
          <a:xfrm>
            <a:off x="4267200" y="0"/>
            <a:ext cx="4848225" cy="6858000"/>
          </a:xfrm>
          <a:prstGeom prst="rect">
            <a:avLst/>
          </a:prstGeom>
          <a:noFill/>
          <a:ln w="9525">
            <a:noFill/>
            <a:miter lim="800000"/>
            <a:headEnd/>
            <a:tailEnd/>
          </a:ln>
        </p:spPr>
      </p:pic>
      <p:sp>
        <p:nvSpPr>
          <p:cNvPr id="66564" name="TextBox 8"/>
          <p:cNvSpPr txBox="1">
            <a:spLocks noChangeArrowheads="1"/>
          </p:cNvSpPr>
          <p:nvPr/>
        </p:nvSpPr>
        <p:spPr bwMode="auto">
          <a:xfrm>
            <a:off x="546100" y="5257800"/>
            <a:ext cx="1825625" cy="1477963"/>
          </a:xfrm>
          <a:prstGeom prst="rect">
            <a:avLst/>
          </a:prstGeom>
          <a:noFill/>
          <a:ln w="9525">
            <a:noFill/>
            <a:miter lim="800000"/>
            <a:headEnd/>
            <a:tailEnd/>
          </a:ln>
        </p:spPr>
        <p:txBody>
          <a:bodyPr wrap="none">
            <a:spAutoFit/>
          </a:bodyPr>
          <a:lstStyle/>
          <a:p>
            <a:pPr algn="r"/>
            <a:r>
              <a:rPr lang="en-US">
                <a:solidFill>
                  <a:srgbClr val="FFFFFF"/>
                </a:solidFill>
              </a:rPr>
              <a:t>North to South</a:t>
            </a:r>
          </a:p>
          <a:p>
            <a:pPr algn="r"/>
            <a:endParaRPr lang="en-US">
              <a:solidFill>
                <a:srgbClr val="FFFFFF"/>
              </a:solidFill>
            </a:endParaRPr>
          </a:p>
          <a:p>
            <a:pPr algn="r"/>
            <a:r>
              <a:rPr lang="en-US">
                <a:solidFill>
                  <a:srgbClr val="FFFFFF"/>
                </a:solidFill>
              </a:rPr>
              <a:t>East to West</a:t>
            </a:r>
          </a:p>
          <a:p>
            <a:pPr algn="r"/>
            <a:endParaRPr lang="en-US">
              <a:solidFill>
                <a:srgbClr val="FFFFFF"/>
              </a:solidFill>
            </a:endParaRPr>
          </a:p>
          <a:p>
            <a:pPr algn="r"/>
            <a:r>
              <a:rPr lang="en-US">
                <a:solidFill>
                  <a:srgbClr val="FFFFFF"/>
                </a:solidFill>
              </a:rPr>
              <a:t>In Rainshadows</a:t>
            </a:r>
          </a:p>
        </p:txBody>
      </p:sp>
      <p:sp>
        <p:nvSpPr>
          <p:cNvPr id="66565" name="TextBox 10"/>
          <p:cNvSpPr txBox="1">
            <a:spLocks noChangeArrowheads="1"/>
          </p:cNvSpPr>
          <p:nvPr/>
        </p:nvSpPr>
        <p:spPr bwMode="auto">
          <a:xfrm>
            <a:off x="809625" y="2249488"/>
            <a:ext cx="3124200" cy="3538537"/>
          </a:xfrm>
          <a:prstGeom prst="rect">
            <a:avLst/>
          </a:prstGeom>
          <a:noFill/>
          <a:ln w="9525">
            <a:noFill/>
            <a:miter lim="800000"/>
            <a:headEnd/>
            <a:tailEnd/>
          </a:ln>
        </p:spPr>
        <p:txBody>
          <a:bodyPr>
            <a:spAutoFit/>
          </a:bodyPr>
          <a:lstStyle/>
          <a:p>
            <a:pPr algn="r"/>
            <a:r>
              <a:rPr lang="en-US" sz="2800">
                <a:solidFill>
                  <a:srgbClr val="FFFFFF"/>
                </a:solidFill>
              </a:rPr>
              <a:t>North to South</a:t>
            </a:r>
          </a:p>
          <a:p>
            <a:pPr algn="r"/>
            <a:endParaRPr lang="en-US" sz="2800">
              <a:solidFill>
                <a:srgbClr val="FFFFFF"/>
              </a:solidFill>
            </a:endParaRPr>
          </a:p>
          <a:p>
            <a:pPr algn="r"/>
            <a:r>
              <a:rPr lang="en-US" sz="2800">
                <a:solidFill>
                  <a:srgbClr val="FFFFFF"/>
                </a:solidFill>
              </a:rPr>
              <a:t>West to East</a:t>
            </a:r>
          </a:p>
          <a:p>
            <a:pPr algn="r"/>
            <a:endParaRPr lang="en-US" sz="2800">
              <a:solidFill>
                <a:srgbClr val="FFFFFF"/>
              </a:solidFill>
            </a:endParaRPr>
          </a:p>
          <a:p>
            <a:pPr algn="r"/>
            <a:r>
              <a:rPr lang="en-US" sz="2800">
                <a:solidFill>
                  <a:srgbClr val="FFFFFF"/>
                </a:solidFill>
              </a:rPr>
              <a:t>In </a:t>
            </a:r>
            <a:r>
              <a:rPr lang="en-US" sz="2800" i="1">
                <a:solidFill>
                  <a:srgbClr val="FFFFFF"/>
                </a:solidFill>
              </a:rPr>
              <a:t>rainshadows </a:t>
            </a:r>
            <a:r>
              <a:rPr lang="en-US" sz="2800">
                <a:solidFill>
                  <a:srgbClr val="FFFFFF"/>
                </a:solidFill>
              </a:rPr>
              <a:t>on the leeward sides of mountains</a:t>
            </a:r>
          </a:p>
          <a:p>
            <a:pPr algn="r"/>
            <a:endParaRPr lang="en-US" sz="2800">
              <a:solidFill>
                <a:srgbClr val="FFFF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5943600"/>
            <a:ext cx="9144000" cy="914400"/>
          </a:xfrm>
        </p:spPr>
        <p:txBody>
          <a:bodyPr/>
          <a:lstStyle/>
          <a:p>
            <a:r>
              <a:rPr lang="en-US" sz="2100" smtClean="0">
                <a:solidFill>
                  <a:srgbClr val="FFFFFF"/>
                </a:solidFill>
                <a:latin typeface="Arial" pitchFamily="34" charset="0"/>
                <a:ea typeface="ＭＳ Ｐゴシック" pitchFamily="34" charset="-128"/>
              </a:rPr>
              <a:t>The windward west side of the Sierra Nevada blocks Pacific storms,</a:t>
            </a:r>
            <a:br>
              <a:rPr lang="en-US" sz="2100" smtClean="0">
                <a:solidFill>
                  <a:srgbClr val="FFFFFF"/>
                </a:solidFill>
                <a:latin typeface="Arial" pitchFamily="34" charset="0"/>
                <a:ea typeface="ＭＳ Ｐゴシック" pitchFamily="34" charset="-128"/>
              </a:rPr>
            </a:br>
            <a:r>
              <a:rPr lang="en-US" sz="2100" smtClean="0">
                <a:solidFill>
                  <a:srgbClr val="FFFFFF"/>
                </a:solidFill>
                <a:latin typeface="Arial" pitchFamily="34" charset="0"/>
                <a:ea typeface="ＭＳ Ｐゴシック" pitchFamily="34" charset="-128"/>
              </a:rPr>
              <a:t> leaving the Great Basin in an arid “rainshadow.”</a:t>
            </a:r>
          </a:p>
        </p:txBody>
      </p:sp>
      <p:pic>
        <p:nvPicPr>
          <p:cNvPr id="68611" name="Picture 4" descr="JPEG 0094.jpg"/>
          <p:cNvPicPr>
            <a:picLocks noChangeAspect="1"/>
          </p:cNvPicPr>
          <p:nvPr/>
        </p:nvPicPr>
        <p:blipFill>
          <a:blip r:embed="rId2"/>
          <a:srcRect/>
          <a:stretch>
            <a:fillRect/>
          </a:stretch>
        </p:blipFill>
        <p:spPr bwMode="auto">
          <a:xfrm>
            <a:off x="0" y="-76200"/>
            <a:ext cx="9144000" cy="6096000"/>
          </a:xfrm>
          <a:prstGeom prst="rect">
            <a:avLst/>
          </a:prstGeom>
          <a:noFill/>
          <a:ln w="9525">
            <a:noFill/>
            <a:miter lim="800000"/>
            <a:headEnd/>
            <a:tailEnd/>
          </a:ln>
        </p:spPr>
      </p:pic>
      <p:pic>
        <p:nvPicPr>
          <p:cNvPr id="6" name="Picture 5" descr="rain.jpg"/>
          <p:cNvPicPr>
            <a:picLocks noChangeAspect="1"/>
          </p:cNvPicPr>
          <p:nvPr/>
        </p:nvPicPr>
        <p:blipFill>
          <a:blip r:embed="rId3"/>
          <a:stretch>
            <a:fillRect/>
          </a:stretch>
        </p:blipFill>
        <p:spPr>
          <a:xfrm>
            <a:off x="4876800" y="130211"/>
            <a:ext cx="4114801" cy="2231989"/>
          </a:xfrm>
          <a:prstGeom prst="rect">
            <a:avLst/>
          </a:prstGeom>
          <a:effectLst>
            <a:softEdge rad="101600"/>
          </a:effectLst>
        </p:spPr>
      </p:pic>
      <p:sp>
        <p:nvSpPr>
          <p:cNvPr id="68613" name="TextBox 6"/>
          <p:cNvSpPr txBox="1">
            <a:spLocks noChangeArrowheads="1"/>
          </p:cNvSpPr>
          <p:nvPr/>
        </p:nvSpPr>
        <p:spPr bwMode="auto">
          <a:xfrm>
            <a:off x="7010400" y="1995488"/>
            <a:ext cx="1903413" cy="214312"/>
          </a:xfrm>
          <a:prstGeom prst="rect">
            <a:avLst/>
          </a:prstGeom>
          <a:noFill/>
          <a:ln w="9525">
            <a:noFill/>
            <a:miter lim="800000"/>
            <a:headEnd/>
            <a:tailEnd/>
          </a:ln>
        </p:spPr>
        <p:txBody>
          <a:bodyPr wrap="none">
            <a:spAutoFit/>
          </a:bodyPr>
          <a:lstStyle/>
          <a:p>
            <a:r>
              <a:rPr lang="en-US" sz="800"/>
              <a:t>Pearson Education/Cummings (2003)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0" y="0"/>
            <a:ext cx="7797800" cy="701675"/>
          </a:xfrm>
          <a:prstGeom prst="rect">
            <a:avLst/>
          </a:prstGeom>
          <a:noFill/>
          <a:ln w="9525">
            <a:noFill/>
            <a:miter lim="800000"/>
            <a:headEnd/>
            <a:tailEnd/>
          </a:ln>
        </p:spPr>
        <p:txBody>
          <a:bodyPr>
            <a:spAutoFit/>
          </a:bodyPr>
          <a:lstStyle/>
          <a:p>
            <a:r>
              <a:rPr lang="en-US" sz="4000"/>
              <a:t> </a:t>
            </a:r>
            <a:endParaRPr lang="en-US"/>
          </a:p>
        </p:txBody>
      </p:sp>
      <p:sp>
        <p:nvSpPr>
          <p:cNvPr id="69635" name="Rectangle 5"/>
          <p:cNvSpPr>
            <a:spLocks noChangeArrowheads="1"/>
          </p:cNvSpPr>
          <p:nvPr/>
        </p:nvSpPr>
        <p:spPr bwMode="auto">
          <a:xfrm>
            <a:off x="76200" y="1262063"/>
            <a:ext cx="2114550" cy="2928937"/>
          </a:xfrm>
          <a:prstGeom prst="rect">
            <a:avLst/>
          </a:prstGeom>
          <a:noFill/>
          <a:ln w="9525">
            <a:noFill/>
            <a:miter lim="800000"/>
            <a:headEnd/>
            <a:tailEnd/>
          </a:ln>
        </p:spPr>
        <p:txBody>
          <a:bodyPr>
            <a:spAutoFit/>
          </a:bodyPr>
          <a:lstStyle/>
          <a:p>
            <a:pPr algn="r">
              <a:lnSpc>
                <a:spcPct val="110000"/>
              </a:lnSpc>
              <a:spcAft>
                <a:spcPts val="600"/>
              </a:spcAft>
            </a:pPr>
            <a:r>
              <a:rPr lang="en-US" sz="1700"/>
              <a:t>San Francisco: 21”</a:t>
            </a:r>
          </a:p>
          <a:p>
            <a:pPr algn="r">
              <a:lnSpc>
                <a:spcPct val="110000"/>
              </a:lnSpc>
              <a:spcAft>
                <a:spcPts val="600"/>
              </a:spcAft>
            </a:pPr>
            <a:r>
              <a:rPr lang="en-US" sz="1700"/>
              <a:t>Sacramento: 17”</a:t>
            </a:r>
          </a:p>
          <a:p>
            <a:pPr algn="r">
              <a:lnSpc>
                <a:spcPct val="110000"/>
              </a:lnSpc>
              <a:spcAft>
                <a:spcPts val="600"/>
              </a:spcAft>
            </a:pPr>
            <a:r>
              <a:rPr lang="en-US" sz="1700"/>
              <a:t>Auburn: 40”</a:t>
            </a:r>
          </a:p>
          <a:p>
            <a:pPr algn="r">
              <a:lnSpc>
                <a:spcPct val="110000"/>
              </a:lnSpc>
              <a:spcAft>
                <a:spcPts val="600"/>
              </a:spcAft>
            </a:pPr>
            <a:r>
              <a:rPr lang="en-US" sz="1700"/>
              <a:t>Blue Canyon: 60”</a:t>
            </a:r>
          </a:p>
          <a:p>
            <a:pPr algn="r">
              <a:lnSpc>
                <a:spcPct val="110000"/>
              </a:lnSpc>
              <a:spcAft>
                <a:spcPts val="600"/>
              </a:spcAft>
            </a:pPr>
            <a:r>
              <a:rPr lang="en-US" sz="1700"/>
              <a:t>Donner Summit: 70” </a:t>
            </a:r>
          </a:p>
          <a:p>
            <a:pPr algn="r">
              <a:lnSpc>
                <a:spcPct val="110000"/>
              </a:lnSpc>
              <a:spcAft>
                <a:spcPts val="600"/>
              </a:spcAft>
            </a:pPr>
            <a:r>
              <a:rPr lang="en-US" sz="1700"/>
              <a:t>Truckee: 25”</a:t>
            </a:r>
          </a:p>
          <a:p>
            <a:pPr algn="r">
              <a:lnSpc>
                <a:spcPct val="110000"/>
              </a:lnSpc>
              <a:spcAft>
                <a:spcPts val="600"/>
              </a:spcAft>
            </a:pPr>
            <a:r>
              <a:rPr lang="en-US" sz="1700"/>
              <a:t>Reno:  7”</a:t>
            </a:r>
          </a:p>
          <a:p>
            <a:pPr algn="r">
              <a:lnSpc>
                <a:spcPct val="110000"/>
              </a:lnSpc>
              <a:spcAft>
                <a:spcPts val="600"/>
              </a:spcAft>
            </a:pPr>
            <a:r>
              <a:rPr lang="en-US" sz="1700"/>
              <a:t>Ely:  3”</a:t>
            </a:r>
          </a:p>
        </p:txBody>
      </p:sp>
      <p:pic>
        <p:nvPicPr>
          <p:cNvPr id="69636" name="Picture 6"/>
          <p:cNvPicPr>
            <a:picLocks noChangeAspect="1" noChangeArrowheads="1"/>
          </p:cNvPicPr>
          <p:nvPr/>
        </p:nvPicPr>
        <p:blipFill>
          <a:blip r:embed="rId3"/>
          <a:srcRect b="20700"/>
          <a:stretch>
            <a:fillRect/>
          </a:stretch>
        </p:blipFill>
        <p:spPr bwMode="auto">
          <a:xfrm>
            <a:off x="2286000" y="1031875"/>
            <a:ext cx="6553200" cy="3463925"/>
          </a:xfrm>
          <a:prstGeom prst="rect">
            <a:avLst/>
          </a:prstGeom>
          <a:noFill/>
          <a:ln w="9525">
            <a:noFill/>
            <a:miter lim="800000"/>
            <a:headEnd/>
            <a:tailEnd/>
          </a:ln>
        </p:spPr>
      </p:pic>
      <p:sp>
        <p:nvSpPr>
          <p:cNvPr id="69637" name="Freeform 7"/>
          <p:cNvSpPr>
            <a:spLocks/>
          </p:cNvSpPr>
          <p:nvPr/>
        </p:nvSpPr>
        <p:spPr bwMode="auto">
          <a:xfrm>
            <a:off x="3403600" y="1143000"/>
            <a:ext cx="5130800" cy="2014538"/>
          </a:xfrm>
          <a:custGeom>
            <a:avLst/>
            <a:gdLst>
              <a:gd name="T0" fmla="*/ 0 w 3430"/>
              <a:gd name="T1" fmla="*/ 2147483647 h 1345"/>
              <a:gd name="T2" fmla="*/ 299837669 w 3430"/>
              <a:gd name="T3" fmla="*/ 2147483647 h 1345"/>
              <a:gd name="T4" fmla="*/ 460944789 w 3430"/>
              <a:gd name="T5" fmla="*/ 2147483647 h 1345"/>
              <a:gd name="T6" fmla="*/ 570586844 w 3430"/>
              <a:gd name="T7" fmla="*/ 2147483647 h 1345"/>
              <a:gd name="T8" fmla="*/ 760782459 w 3430"/>
              <a:gd name="T9" fmla="*/ 2147483647 h 1345"/>
              <a:gd name="T10" fmla="*/ 921889579 w 3430"/>
              <a:gd name="T11" fmla="*/ 2147483647 h 1345"/>
              <a:gd name="T12" fmla="*/ 1573031479 w 3430"/>
              <a:gd name="T13" fmla="*/ 2147483647 h 1345"/>
              <a:gd name="T14" fmla="*/ 1872869148 w 3430"/>
              <a:gd name="T15" fmla="*/ 2066170085 h 1345"/>
              <a:gd name="T16" fmla="*/ 2063064763 w 3430"/>
              <a:gd name="T17" fmla="*/ 1931565995 h 1345"/>
              <a:gd name="T18" fmla="*/ 2147483647 w 3430"/>
              <a:gd name="T19" fmla="*/ 1740876867 h 1345"/>
              <a:gd name="T20" fmla="*/ 2147483647 w 3430"/>
              <a:gd name="T21" fmla="*/ 1577109157 h 1345"/>
              <a:gd name="T22" fmla="*/ 2147483647 w 3430"/>
              <a:gd name="T23" fmla="*/ 1523267821 h 1345"/>
              <a:gd name="T24" fmla="*/ 2147483647 w 3430"/>
              <a:gd name="T25" fmla="*/ 1359498612 h 1345"/>
              <a:gd name="T26" fmla="*/ 2147483647 w 3430"/>
              <a:gd name="T27" fmla="*/ 1278737357 h 1345"/>
              <a:gd name="T28" fmla="*/ 2147483647 w 3430"/>
              <a:gd name="T29" fmla="*/ 1222652319 h 1345"/>
              <a:gd name="T30" fmla="*/ 2147483647 w 3430"/>
              <a:gd name="T31" fmla="*/ 978121855 h 1345"/>
              <a:gd name="T32" fmla="*/ 2147483647 w 3430"/>
              <a:gd name="T33" fmla="*/ 625908719 h 1345"/>
              <a:gd name="T34" fmla="*/ 2147483647 w 3430"/>
              <a:gd name="T35" fmla="*/ 462139511 h 1345"/>
              <a:gd name="T36" fmla="*/ 2147483647 w 3430"/>
              <a:gd name="T37" fmla="*/ 408298174 h 1345"/>
              <a:gd name="T38" fmla="*/ 2147483647 w 3430"/>
              <a:gd name="T39" fmla="*/ 271451881 h 1345"/>
              <a:gd name="T40" fmla="*/ 2147483647 w 3430"/>
              <a:gd name="T41" fmla="*/ 0 h 1345"/>
              <a:gd name="T42" fmla="*/ 2147483647 w 3430"/>
              <a:gd name="T43" fmla="*/ 80762754 h 1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30"/>
              <a:gd name="T67" fmla="*/ 0 h 1345"/>
              <a:gd name="T68" fmla="*/ 3430 w 3430"/>
              <a:gd name="T69" fmla="*/ 1345 h 1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30" h="1345">
                <a:moveTo>
                  <a:pt x="0" y="1345"/>
                </a:moveTo>
                <a:cubicBezTo>
                  <a:pt x="52" y="1327"/>
                  <a:pt x="94" y="1298"/>
                  <a:pt x="134" y="1261"/>
                </a:cubicBezTo>
                <a:cubicBezTo>
                  <a:pt x="151" y="1208"/>
                  <a:pt x="151" y="1194"/>
                  <a:pt x="206" y="1176"/>
                </a:cubicBezTo>
                <a:cubicBezTo>
                  <a:pt x="222" y="1159"/>
                  <a:pt x="233" y="1136"/>
                  <a:pt x="255" y="1127"/>
                </a:cubicBezTo>
                <a:cubicBezTo>
                  <a:pt x="281" y="1115"/>
                  <a:pt x="312" y="1121"/>
                  <a:pt x="340" y="1115"/>
                </a:cubicBezTo>
                <a:cubicBezTo>
                  <a:pt x="364" y="1109"/>
                  <a:pt x="386" y="1094"/>
                  <a:pt x="412" y="1091"/>
                </a:cubicBezTo>
                <a:cubicBezTo>
                  <a:pt x="508" y="1078"/>
                  <a:pt x="606" y="1075"/>
                  <a:pt x="703" y="1067"/>
                </a:cubicBezTo>
                <a:cubicBezTo>
                  <a:pt x="760" y="1028"/>
                  <a:pt x="777" y="956"/>
                  <a:pt x="837" y="921"/>
                </a:cubicBezTo>
                <a:cubicBezTo>
                  <a:pt x="873" y="899"/>
                  <a:pt x="896" y="891"/>
                  <a:pt x="922" y="861"/>
                </a:cubicBezTo>
                <a:cubicBezTo>
                  <a:pt x="944" y="834"/>
                  <a:pt x="955" y="798"/>
                  <a:pt x="982" y="776"/>
                </a:cubicBezTo>
                <a:cubicBezTo>
                  <a:pt x="1018" y="745"/>
                  <a:pt x="1075" y="729"/>
                  <a:pt x="1115" y="703"/>
                </a:cubicBezTo>
                <a:cubicBezTo>
                  <a:pt x="1124" y="696"/>
                  <a:pt x="1129" y="684"/>
                  <a:pt x="1140" y="679"/>
                </a:cubicBezTo>
                <a:cubicBezTo>
                  <a:pt x="1210" y="643"/>
                  <a:pt x="1295" y="627"/>
                  <a:pt x="1370" y="606"/>
                </a:cubicBezTo>
                <a:cubicBezTo>
                  <a:pt x="1399" y="597"/>
                  <a:pt x="1425" y="577"/>
                  <a:pt x="1455" y="570"/>
                </a:cubicBezTo>
                <a:cubicBezTo>
                  <a:pt x="1502" y="557"/>
                  <a:pt x="1551" y="553"/>
                  <a:pt x="1600" y="545"/>
                </a:cubicBezTo>
                <a:cubicBezTo>
                  <a:pt x="1651" y="494"/>
                  <a:pt x="1668" y="467"/>
                  <a:pt x="1721" y="436"/>
                </a:cubicBezTo>
                <a:cubicBezTo>
                  <a:pt x="1809" y="382"/>
                  <a:pt x="1908" y="346"/>
                  <a:pt x="1988" y="279"/>
                </a:cubicBezTo>
                <a:cubicBezTo>
                  <a:pt x="2027" y="245"/>
                  <a:pt x="2012" y="229"/>
                  <a:pt x="2085" y="206"/>
                </a:cubicBezTo>
                <a:cubicBezTo>
                  <a:pt x="2109" y="198"/>
                  <a:pt x="2158" y="182"/>
                  <a:pt x="2158" y="182"/>
                </a:cubicBezTo>
                <a:cubicBezTo>
                  <a:pt x="2210" y="145"/>
                  <a:pt x="2340" y="121"/>
                  <a:pt x="2340" y="121"/>
                </a:cubicBezTo>
                <a:cubicBezTo>
                  <a:pt x="2442" y="69"/>
                  <a:pt x="2481" y="18"/>
                  <a:pt x="2594" y="0"/>
                </a:cubicBezTo>
                <a:cubicBezTo>
                  <a:pt x="2869" y="30"/>
                  <a:pt x="3152" y="36"/>
                  <a:pt x="3430" y="36"/>
                </a:cubicBezTo>
              </a:path>
            </a:pathLst>
          </a:custGeom>
          <a:noFill/>
          <a:ln w="57150">
            <a:solidFill>
              <a:srgbClr val="FF0000"/>
            </a:solidFill>
            <a:round/>
            <a:headEnd/>
            <a:tailEnd/>
          </a:ln>
        </p:spPr>
        <p:txBody>
          <a:bodyPr wrap="none" anchor="ctr"/>
          <a:lstStyle/>
          <a:p>
            <a:endParaRPr lang="en-US"/>
          </a:p>
        </p:txBody>
      </p:sp>
      <p:sp>
        <p:nvSpPr>
          <p:cNvPr id="69638" name="Rectangle 8"/>
          <p:cNvSpPr>
            <a:spLocks noGrp="1" noChangeArrowheads="1"/>
          </p:cNvSpPr>
          <p:nvPr>
            <p:ph type="title" idx="4294967295"/>
          </p:nvPr>
        </p:nvSpPr>
        <p:spPr>
          <a:xfrm>
            <a:off x="457200" y="-76200"/>
            <a:ext cx="8382000" cy="1143000"/>
          </a:xfrm>
        </p:spPr>
        <p:txBody>
          <a:bodyPr/>
          <a:lstStyle/>
          <a:p>
            <a:r>
              <a:rPr lang="en-US" sz="2800" smtClean="0">
                <a:solidFill>
                  <a:srgbClr val="FFC10F"/>
                </a:solidFill>
                <a:latin typeface="Arial" pitchFamily="34" charset="0"/>
                <a:ea typeface="ＭＳ Ｐゴシック" pitchFamily="34" charset="-128"/>
              </a:rPr>
              <a:t>Precipitation Transect: Sierra Nevada Rainshadow</a:t>
            </a:r>
            <a:endParaRPr lang="en-US" sz="1800" smtClean="0">
              <a:solidFill>
                <a:srgbClr val="FFC10F"/>
              </a:solidFill>
              <a:latin typeface="Arial" pitchFamily="34" charset="0"/>
              <a:ea typeface="ＭＳ Ｐゴシック" pitchFamily="34" charset="-128"/>
            </a:endParaRPr>
          </a:p>
        </p:txBody>
      </p:sp>
      <p:pic>
        <p:nvPicPr>
          <p:cNvPr id="7" name="Picture 6" descr="Screen shot 2010-08-25 at 12.53.30 PM.png"/>
          <p:cNvPicPr>
            <a:picLocks noChangeAspect="1"/>
          </p:cNvPicPr>
          <p:nvPr/>
        </p:nvPicPr>
        <p:blipFill>
          <a:blip r:embed="rId4"/>
          <a:srcRect/>
          <a:stretch>
            <a:fillRect/>
          </a:stretch>
        </p:blipFill>
        <p:spPr bwMode="auto">
          <a:xfrm>
            <a:off x="1524000" y="5083175"/>
            <a:ext cx="7426325" cy="1622425"/>
          </a:xfrm>
          <a:prstGeom prst="rect">
            <a:avLst/>
          </a:prstGeom>
          <a:noFill/>
          <a:ln w="0">
            <a:solidFill>
              <a:srgbClr val="FFA036">
                <a:alpha val="52940"/>
              </a:srgbClr>
            </a:solidFill>
            <a:round/>
            <a:headEnd/>
            <a:tailEnd/>
          </a:ln>
          <a:effectLst>
            <a:outerShdw blurRad="63500" dist="1181100" dir="2700000" algn="tl" rotWithShape="0">
              <a:srgbClr val="000000">
                <a:alpha val="42999"/>
              </a:srgbClr>
            </a:outerShdw>
          </a:effectLst>
        </p:spPr>
      </p:pic>
      <p:sp>
        <p:nvSpPr>
          <p:cNvPr id="69640" name="TextBox 7"/>
          <p:cNvSpPr txBox="1">
            <a:spLocks noChangeArrowheads="1"/>
          </p:cNvSpPr>
          <p:nvPr/>
        </p:nvSpPr>
        <p:spPr bwMode="auto">
          <a:xfrm>
            <a:off x="4343400" y="4629150"/>
            <a:ext cx="2100263" cy="400050"/>
          </a:xfrm>
          <a:prstGeom prst="rect">
            <a:avLst/>
          </a:prstGeom>
          <a:noFill/>
          <a:ln w="9525">
            <a:noFill/>
            <a:miter lim="800000"/>
            <a:headEnd/>
            <a:tailEnd/>
          </a:ln>
        </p:spPr>
        <p:txBody>
          <a:bodyPr wrap="none">
            <a:spAutoFit/>
          </a:bodyPr>
          <a:lstStyle/>
          <a:p>
            <a:r>
              <a:rPr lang="en-US" sz="2000" i="1">
                <a:solidFill>
                  <a:schemeClr val="bg1"/>
                </a:solidFill>
              </a:rPr>
              <a:t>Elevation Profile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73075" y="-152400"/>
            <a:ext cx="7832725" cy="1371600"/>
          </a:xfrm>
        </p:spPr>
        <p:txBody>
          <a:bodyPr/>
          <a:lstStyle/>
          <a:p>
            <a:pPr eaLnBrk="1" hangingPunct="1"/>
            <a:r>
              <a:rPr lang="en-US" sz="2800" smtClean="0">
                <a:solidFill>
                  <a:srgbClr val="ECD01F"/>
                </a:solidFill>
                <a:latin typeface="Arial" pitchFamily="34" charset="0"/>
                <a:ea typeface="ＭＳ Ｐゴシック" pitchFamily="34" charset="-128"/>
              </a:rPr>
              <a:t>Mountains catch and retain moisture…</a:t>
            </a:r>
            <a:endParaRPr lang="en-US" sz="2800" smtClean="0">
              <a:solidFill>
                <a:schemeClr val="tx1"/>
              </a:solidFill>
              <a:latin typeface="Arial" pitchFamily="34" charset="0"/>
              <a:ea typeface="ＭＳ Ｐゴシック" pitchFamily="34" charset="-128"/>
            </a:endParaRPr>
          </a:p>
        </p:txBody>
      </p:sp>
      <p:sp>
        <p:nvSpPr>
          <p:cNvPr id="71683" name="Rectangle 3"/>
          <p:cNvSpPr>
            <a:spLocks noChangeArrowheads="1"/>
          </p:cNvSpPr>
          <p:nvPr/>
        </p:nvSpPr>
        <p:spPr bwMode="auto">
          <a:xfrm>
            <a:off x="1717675" y="6119813"/>
            <a:ext cx="7426325" cy="1042987"/>
          </a:xfrm>
          <a:prstGeom prst="rect">
            <a:avLst/>
          </a:prstGeom>
          <a:noFill/>
          <a:ln w="9525">
            <a:noFill/>
            <a:miter lim="800000"/>
            <a:headEnd/>
            <a:tailEnd/>
          </a:ln>
        </p:spPr>
        <p:txBody>
          <a:bodyPr>
            <a:spAutoFit/>
          </a:bodyPr>
          <a:lstStyle/>
          <a:p>
            <a:pPr>
              <a:lnSpc>
                <a:spcPct val="120000"/>
              </a:lnSpc>
              <a:spcAft>
                <a:spcPts val="600"/>
              </a:spcAft>
            </a:pPr>
            <a:r>
              <a:rPr lang="en-US" sz="2400"/>
              <a:t>July snowpack at Tioga Pass, Yosemite</a:t>
            </a:r>
          </a:p>
          <a:p>
            <a:pPr>
              <a:lnSpc>
                <a:spcPct val="120000"/>
              </a:lnSpc>
              <a:spcAft>
                <a:spcPts val="600"/>
              </a:spcAft>
              <a:buFont typeface="Wingdings" pitchFamily="2" charset="2"/>
              <a:buChar char="Ø"/>
            </a:pPr>
            <a:endParaRPr lang="en-US" sz="2400"/>
          </a:p>
        </p:txBody>
      </p:sp>
      <p:pic>
        <p:nvPicPr>
          <p:cNvPr id="9" name="Picture 4"/>
          <p:cNvPicPr>
            <a:picLocks noChangeAspect="1" noChangeArrowheads="1"/>
          </p:cNvPicPr>
          <p:nvPr/>
        </p:nvPicPr>
        <p:blipFill>
          <a:blip r:embed="rId3"/>
          <a:srcRect t="2721" r="806"/>
          <a:stretch>
            <a:fillRect/>
          </a:stretch>
        </p:blipFill>
        <p:spPr bwMode="auto">
          <a:xfrm>
            <a:off x="914400" y="914400"/>
            <a:ext cx="7331075" cy="4965700"/>
          </a:xfrm>
          <a:prstGeom prst="rect">
            <a:avLst/>
          </a:prstGeom>
          <a:noFill/>
          <a:ln w="9525">
            <a:noFill/>
            <a:miter lim="800000"/>
            <a:headEnd/>
            <a:tailEnd/>
          </a:ln>
          <a:effectLst>
            <a:outerShdw blurRad="63500" dist="939800" dir="2700000" sx="91000" sy="91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90600" y="76200"/>
            <a:ext cx="7162800" cy="1371600"/>
          </a:xfrm>
        </p:spPr>
        <p:txBody>
          <a:bodyPr/>
          <a:lstStyle/>
          <a:p>
            <a:pPr eaLnBrk="1" hangingPunct="1"/>
            <a:r>
              <a:rPr lang="en-US" sz="2400" smtClean="0">
                <a:solidFill>
                  <a:srgbClr val="ECD01F"/>
                </a:solidFill>
                <a:latin typeface="Arial" pitchFamily="34" charset="0"/>
                <a:ea typeface="ＭＳ Ｐゴシック" pitchFamily="34" charset="-128"/>
              </a:rPr>
              <a:t>… for transport to cities and farms—80% of California water goes to crops and livestock. </a:t>
            </a:r>
            <a:r>
              <a:rPr lang="en-US" sz="2800" smtClean="0">
                <a:solidFill>
                  <a:srgbClr val="A6A6A6"/>
                </a:solidFill>
                <a:latin typeface="Arial" pitchFamily="34" charset="0"/>
                <a:ea typeface="ＭＳ Ｐゴシック" pitchFamily="34" charset="-128"/>
              </a:rPr>
              <a:t/>
            </a:r>
            <a:br>
              <a:rPr lang="en-US" sz="2800" smtClean="0">
                <a:solidFill>
                  <a:srgbClr val="A6A6A6"/>
                </a:solidFill>
                <a:latin typeface="Arial" pitchFamily="34" charset="0"/>
                <a:ea typeface="ＭＳ Ｐゴシック" pitchFamily="34" charset="-128"/>
              </a:rPr>
            </a:br>
            <a:endParaRPr lang="en-US" sz="2800" smtClean="0">
              <a:solidFill>
                <a:schemeClr val="tx1"/>
              </a:solidFill>
              <a:latin typeface="Arial" pitchFamily="34" charset="0"/>
              <a:ea typeface="ＭＳ Ｐゴシック" pitchFamily="34" charset="-128"/>
            </a:endParaRPr>
          </a:p>
        </p:txBody>
      </p:sp>
      <p:sp>
        <p:nvSpPr>
          <p:cNvPr id="73731" name="Rectangle 3"/>
          <p:cNvSpPr>
            <a:spLocks noChangeArrowheads="1"/>
          </p:cNvSpPr>
          <p:nvPr/>
        </p:nvSpPr>
        <p:spPr bwMode="auto">
          <a:xfrm>
            <a:off x="457200" y="5715000"/>
            <a:ext cx="4911725" cy="1338263"/>
          </a:xfrm>
          <a:prstGeom prst="rect">
            <a:avLst/>
          </a:prstGeom>
          <a:noFill/>
          <a:ln w="9525">
            <a:noFill/>
            <a:miter lim="800000"/>
            <a:headEnd/>
            <a:tailEnd/>
          </a:ln>
        </p:spPr>
        <p:txBody>
          <a:bodyPr>
            <a:spAutoFit/>
          </a:bodyPr>
          <a:lstStyle/>
          <a:p>
            <a:pPr>
              <a:lnSpc>
                <a:spcPct val="120000"/>
              </a:lnSpc>
              <a:spcAft>
                <a:spcPts val="600"/>
              </a:spcAft>
            </a:pPr>
            <a:r>
              <a:rPr lang="en-US" sz="2000"/>
              <a:t>The Los Angeles Aqueduct carries water south from the eastern Sierra Nevada.</a:t>
            </a:r>
          </a:p>
          <a:p>
            <a:pPr>
              <a:lnSpc>
                <a:spcPct val="120000"/>
              </a:lnSpc>
              <a:spcAft>
                <a:spcPts val="600"/>
              </a:spcAft>
              <a:buFont typeface="Wingdings" pitchFamily="2" charset="2"/>
              <a:buChar char="Ø"/>
            </a:pPr>
            <a:endParaRPr lang="en-US" sz="2400"/>
          </a:p>
        </p:txBody>
      </p:sp>
      <p:pic>
        <p:nvPicPr>
          <p:cNvPr id="73732" name="Picture 4"/>
          <p:cNvPicPr>
            <a:picLocks noChangeAspect="1" noChangeArrowheads="1"/>
          </p:cNvPicPr>
          <p:nvPr/>
        </p:nvPicPr>
        <p:blipFill>
          <a:blip r:embed="rId3">
            <a:lum bright="10000" contrast="4000"/>
          </a:blip>
          <a:srcRect t="7877" r="801" b="1183"/>
          <a:stretch>
            <a:fillRect/>
          </a:stretch>
        </p:blipFill>
        <p:spPr bwMode="auto">
          <a:xfrm>
            <a:off x="1295400" y="1169988"/>
            <a:ext cx="7215188" cy="4418012"/>
          </a:xfrm>
          <a:prstGeom prst="rect">
            <a:avLst/>
          </a:prstGeom>
          <a:noFill/>
          <a:ln w="9525">
            <a:noFill/>
            <a:miter lim="800000"/>
            <a:headEnd/>
            <a:tailEnd/>
          </a:ln>
        </p:spPr>
      </p:pic>
      <p:pic>
        <p:nvPicPr>
          <p:cNvPr id="8" name="Picture 7" descr="DSC_0034.jpg"/>
          <p:cNvPicPr>
            <a:picLocks noChangeAspect="1"/>
          </p:cNvPicPr>
          <p:nvPr/>
        </p:nvPicPr>
        <p:blipFill>
          <a:blip r:embed="rId4"/>
          <a:stretch>
            <a:fillRect/>
          </a:stretch>
        </p:blipFill>
        <p:spPr>
          <a:xfrm>
            <a:off x="5334000" y="3886200"/>
            <a:ext cx="3661832" cy="2708753"/>
          </a:xfrm>
          <a:prstGeom prst="rect">
            <a:avLst/>
          </a:prstGeom>
          <a:effectLst>
            <a:glow rad="38100">
              <a:schemeClr val="bg1">
                <a:alpha val="75000"/>
              </a:schemeClr>
            </a:glow>
            <a:outerShdw blurRad="330200" dist="355600" dir="2700000" algn="tl" rotWithShape="0">
              <a:schemeClr val="bg1"/>
            </a:outerShdw>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a:xfrm>
            <a:off x="914400" y="2339975"/>
            <a:ext cx="4343400" cy="1470025"/>
          </a:xfrm>
        </p:spPr>
        <p:txBody>
          <a:bodyPr/>
          <a:lstStyle/>
          <a:p>
            <a:pPr eaLnBrk="1" hangingPunct="1"/>
            <a:r>
              <a:rPr lang="en-US" sz="2000" smtClean="0">
                <a:latin typeface="Arial" pitchFamily="34" charset="0"/>
                <a:ea typeface="ＭＳ Ｐゴシック" pitchFamily="34" charset="-128"/>
              </a:rPr>
              <a:t>Irrigation Growth</a:t>
            </a:r>
            <a:r>
              <a:rPr lang="en-US" sz="2400" smtClean="0">
                <a:solidFill>
                  <a:srgbClr val="FFFFFF"/>
                </a:solidFill>
                <a:latin typeface="Arial" pitchFamily="34" charset="0"/>
                <a:ea typeface="ＭＳ Ｐゴシック" pitchFamily="34" charset="-128"/>
              </a:rPr>
              <a:t/>
            </a:r>
            <a:br>
              <a:rPr lang="en-US" sz="2400" smtClean="0">
                <a:solidFill>
                  <a:srgbClr val="FFFFFF"/>
                </a:solidFill>
                <a:latin typeface="Arial" pitchFamily="34" charset="0"/>
                <a:ea typeface="ＭＳ Ｐゴシック" pitchFamily="34" charset="-128"/>
              </a:rPr>
            </a:br>
            <a:endParaRPr lang="en-US" sz="2400" smtClean="0">
              <a:solidFill>
                <a:srgbClr val="FFFFFF"/>
              </a:solidFill>
              <a:latin typeface="Arial" pitchFamily="34" charset="0"/>
              <a:ea typeface="ＭＳ Ｐゴシック" pitchFamily="34" charset="-128"/>
            </a:endParaRPr>
          </a:p>
        </p:txBody>
      </p:sp>
      <p:sp>
        <p:nvSpPr>
          <p:cNvPr id="75779" name="TextBox 3"/>
          <p:cNvSpPr txBox="1">
            <a:spLocks noChangeArrowheads="1"/>
          </p:cNvSpPr>
          <p:nvPr/>
        </p:nvSpPr>
        <p:spPr bwMode="auto">
          <a:xfrm>
            <a:off x="173038" y="228600"/>
            <a:ext cx="6075362" cy="892175"/>
          </a:xfrm>
          <a:prstGeom prst="rect">
            <a:avLst/>
          </a:prstGeom>
          <a:noFill/>
          <a:ln w="9525">
            <a:noFill/>
            <a:miter lim="800000"/>
            <a:headEnd/>
            <a:tailEnd/>
          </a:ln>
        </p:spPr>
        <p:txBody>
          <a:bodyPr>
            <a:spAutoFit/>
          </a:bodyPr>
          <a:lstStyle/>
          <a:p>
            <a:r>
              <a:rPr lang="en-US" sz="2800">
                <a:solidFill>
                  <a:srgbClr val="FFFFFF"/>
                </a:solidFill>
              </a:rPr>
              <a:t>Hydrology before human settlement. </a:t>
            </a:r>
          </a:p>
          <a:p>
            <a:endParaRPr lang="en-US" sz="2400">
              <a:solidFill>
                <a:srgbClr val="A6A6A6"/>
              </a:solidFill>
            </a:endParaRPr>
          </a:p>
        </p:txBody>
      </p:sp>
      <p:pic>
        <p:nvPicPr>
          <p:cNvPr id="5" name="Picture 4" descr="Screen shot 2010-08-28 at 3.38.24 PM.png"/>
          <p:cNvPicPr>
            <a:picLocks noChangeAspect="1"/>
          </p:cNvPicPr>
          <p:nvPr/>
        </p:nvPicPr>
        <p:blipFill>
          <a:blip r:embed="rId3"/>
          <a:stretch>
            <a:fillRect/>
          </a:stretch>
        </p:blipFill>
        <p:spPr>
          <a:xfrm>
            <a:off x="4060324" y="1528465"/>
            <a:ext cx="6836276" cy="3653135"/>
          </a:xfrm>
          <a:prstGeom prst="rect">
            <a:avLst/>
          </a:prstGeom>
          <a:scene3d>
            <a:camera prst="orthographicFront">
              <a:rot lat="0" lon="0" rev="4320000"/>
            </a:camera>
            <a:lightRig rig="threePt" dir="t"/>
          </a:scene3d>
        </p:spPr>
      </p:pic>
      <p:sp>
        <p:nvSpPr>
          <p:cNvPr id="8" name="Freeform 7"/>
          <p:cNvSpPr>
            <a:spLocks/>
          </p:cNvSpPr>
          <p:nvPr/>
        </p:nvSpPr>
        <p:spPr bwMode="auto">
          <a:xfrm>
            <a:off x="8466138" y="322263"/>
            <a:ext cx="1820862" cy="3487737"/>
          </a:xfrm>
          <a:custGeom>
            <a:avLst/>
            <a:gdLst>
              <a:gd name="T0" fmla="*/ 711200 w 1820333"/>
              <a:gd name="T1" fmla="*/ 0 h 3488267"/>
              <a:gd name="T2" fmla="*/ 0 w 1820333"/>
              <a:gd name="T3" fmla="*/ 2235201 h 3488267"/>
              <a:gd name="T4" fmla="*/ 795866 w 1820333"/>
              <a:gd name="T5" fmla="*/ 3488267 h 3488267"/>
              <a:gd name="T6" fmla="*/ 1820333 w 1820333"/>
              <a:gd name="T7" fmla="*/ 347134 h 3488267"/>
              <a:gd name="T8" fmla="*/ 711200 w 1820333"/>
              <a:gd name="T9" fmla="*/ 0 h 3488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0333" h="3488267">
                <a:moveTo>
                  <a:pt x="711200" y="0"/>
                </a:moveTo>
                <a:lnTo>
                  <a:pt x="0" y="2235200"/>
                </a:lnTo>
                <a:lnTo>
                  <a:pt x="795866" y="3488267"/>
                </a:lnTo>
                <a:lnTo>
                  <a:pt x="1820333" y="347134"/>
                </a:lnTo>
                <a:lnTo>
                  <a:pt x="711200" y="0"/>
                </a:lnTo>
                <a:close/>
              </a:path>
            </a:pathLst>
          </a:custGeom>
          <a:solidFill>
            <a:srgbClr val="0B2F7D"/>
          </a:solidFill>
          <a:ln w="9525" cap="flat" cmpd="sng">
            <a:noFill/>
            <a:prstDash val="solid"/>
            <a:round/>
            <a:headEnd/>
            <a:tailEnd/>
          </a:ln>
          <a:effectLst>
            <a:outerShdw blurRad="63500" dist="23000" dir="5400000" rotWithShape="0">
              <a:srgbClr val="000000">
                <a:alpha val="34999"/>
              </a:srgbClr>
            </a:outerShdw>
          </a:effectLst>
        </p:spPr>
        <p:txBody>
          <a:bodyPr anchor="ctr"/>
          <a:lstStyle/>
          <a:p>
            <a:pPr>
              <a:defRPr/>
            </a:pPr>
            <a:endParaRPr lang="en-US">
              <a:latin typeface="Arial" pitchFamily="1" charset="0"/>
              <a:ea typeface="ＭＳ Ｐゴシック" pitchFamily="1" charset="-128"/>
              <a:cs typeface="ＭＳ Ｐゴシック" pitchFamily="1" charset="-128"/>
            </a:endParaRPr>
          </a:p>
        </p:txBody>
      </p:sp>
      <p:pic>
        <p:nvPicPr>
          <p:cNvPr id="9" name="Picture 6" descr="Screen shot 2010-08-24 at 5.40.30 PM.png"/>
          <p:cNvPicPr>
            <a:picLocks noChangeAspect="1"/>
          </p:cNvPicPr>
          <p:nvPr/>
        </p:nvPicPr>
        <p:blipFill>
          <a:blip r:embed="rId4"/>
          <a:srcRect b="1517"/>
          <a:stretch>
            <a:fillRect/>
          </a:stretch>
        </p:blipFill>
        <p:spPr bwMode="auto">
          <a:xfrm>
            <a:off x="381000" y="3200400"/>
            <a:ext cx="5367338" cy="3527425"/>
          </a:xfrm>
          <a:prstGeom prst="rect">
            <a:avLst/>
          </a:prstGeom>
          <a:noFill/>
          <a:ln w="9525">
            <a:noFill/>
            <a:miter lim="800000"/>
            <a:headEnd/>
            <a:tailEnd/>
          </a:ln>
          <a:effectLst>
            <a:outerShdw blurRad="63500" dist="1181100" dir="2700000" algn="tl" rotWithShape="0">
              <a:srgbClr val="000000">
                <a:alpha val="42999"/>
              </a:srgbClr>
            </a:outerShdw>
          </a:effectLst>
        </p:spPr>
      </p:pic>
      <p:sp>
        <p:nvSpPr>
          <p:cNvPr id="75783" name="TextBox 9"/>
          <p:cNvSpPr txBox="1">
            <a:spLocks noChangeArrowheads="1"/>
          </p:cNvSpPr>
          <p:nvPr/>
        </p:nvSpPr>
        <p:spPr bwMode="auto">
          <a:xfrm>
            <a:off x="173038" y="838200"/>
            <a:ext cx="5846762" cy="2032000"/>
          </a:xfrm>
          <a:prstGeom prst="rect">
            <a:avLst/>
          </a:prstGeom>
          <a:noFill/>
          <a:ln w="9525">
            <a:noFill/>
            <a:miter lim="800000"/>
            <a:headEnd/>
            <a:tailEnd/>
          </a:ln>
        </p:spPr>
        <p:txBody>
          <a:bodyPr>
            <a:spAutoFit/>
          </a:bodyPr>
          <a:lstStyle/>
          <a:p>
            <a:r>
              <a:rPr lang="en-US">
                <a:solidFill>
                  <a:srgbClr val="A6A6A6"/>
                </a:solidFill>
              </a:rPr>
              <a:t>Spring rains and melting snow once flooded the Central Valley (right).  The meandering Sacramento and San Joaquin Rivers would overflow to form an enormous seasonal swamp 4 million acres in size.  Today, less than 10 percent of these wetlands remain, but much</a:t>
            </a:r>
          </a:p>
          <a:p>
            <a:r>
              <a:rPr lang="en-US">
                <a:solidFill>
                  <a:srgbClr val="A6A6A6"/>
                </a:solidFill>
              </a:rPr>
              <a:t>of that water now irrigates crops and livestock.  </a:t>
            </a:r>
          </a:p>
          <a:p>
            <a:endParaRPr lang="en-US"/>
          </a:p>
        </p:txBody>
      </p:sp>
      <p:cxnSp>
        <p:nvCxnSpPr>
          <p:cNvPr id="12" name="Straight Arrow Connector 11"/>
          <p:cNvCxnSpPr>
            <a:cxnSpLocks noChangeShapeType="1"/>
          </p:cNvCxnSpPr>
          <p:nvPr/>
        </p:nvCxnSpPr>
        <p:spPr bwMode="auto">
          <a:xfrm rot="10800000" flipV="1">
            <a:off x="4060825" y="2209800"/>
            <a:ext cx="3025775" cy="2057400"/>
          </a:xfrm>
          <a:prstGeom prst="straightConnector1">
            <a:avLst/>
          </a:prstGeom>
          <a:noFill/>
          <a:ln w="47625">
            <a:solidFill>
              <a:srgbClr val="FF0000"/>
            </a:solidFill>
            <a:round/>
            <a:headEnd/>
            <a:tailEnd type="arrow" w="med" len="med"/>
          </a:ln>
          <a:effectLst>
            <a:outerShdw blurRad="63500" dist="20000" dir="5400000" rotWithShape="0">
              <a:srgbClr val="000000">
                <a:alpha val="37999"/>
              </a:srgbClr>
            </a:outerShdw>
          </a:effectLst>
        </p:spPr>
      </p:cxnSp>
      <p:cxnSp>
        <p:nvCxnSpPr>
          <p:cNvPr id="13" name="Straight Arrow Connector 12"/>
          <p:cNvCxnSpPr>
            <a:cxnSpLocks noChangeShapeType="1"/>
          </p:cNvCxnSpPr>
          <p:nvPr/>
        </p:nvCxnSpPr>
        <p:spPr bwMode="auto">
          <a:xfrm rot="10800000">
            <a:off x="4495800" y="5335588"/>
            <a:ext cx="3124200" cy="227012"/>
          </a:xfrm>
          <a:prstGeom prst="straightConnector1">
            <a:avLst/>
          </a:prstGeom>
          <a:noFill/>
          <a:ln w="47625">
            <a:solidFill>
              <a:srgbClr val="FF0000"/>
            </a:solidFill>
            <a:round/>
            <a:headEnd/>
            <a:tailEnd type="arrow" w="med" len="med"/>
          </a:ln>
          <a:effectLst>
            <a:outerShdw blurRad="63500" dist="20000" dir="5400000" rotWithShape="0">
              <a:srgbClr val="000000">
                <a:alpha val="37999"/>
              </a:srgbClr>
            </a:outerShdw>
          </a:effectLst>
        </p:spPr>
      </p:cxnSp>
      <p:sp>
        <p:nvSpPr>
          <p:cNvPr id="75786" name="TextBox 28"/>
          <p:cNvSpPr txBox="1">
            <a:spLocks noChangeArrowheads="1"/>
          </p:cNvSpPr>
          <p:nvPr/>
        </p:nvSpPr>
        <p:spPr bwMode="auto">
          <a:xfrm>
            <a:off x="8528050" y="6248400"/>
            <a:ext cx="615950" cy="430213"/>
          </a:xfrm>
          <a:prstGeom prst="rect">
            <a:avLst/>
          </a:prstGeom>
          <a:noFill/>
          <a:ln w="9525">
            <a:noFill/>
            <a:miter lim="800000"/>
            <a:headEnd/>
            <a:tailEnd/>
          </a:ln>
        </p:spPr>
        <p:txBody>
          <a:bodyPr wrap="none">
            <a:spAutoFit/>
          </a:bodyPr>
          <a:lstStyle/>
          <a:p>
            <a:r>
              <a:rPr lang="en-US" sz="1100"/>
              <a:t>Bowen </a:t>
            </a:r>
          </a:p>
          <a:p>
            <a:r>
              <a:rPr lang="en-US" sz="1100"/>
              <a:t>(1979)</a:t>
            </a:r>
          </a:p>
        </p:txBody>
      </p:sp>
      <p:sp>
        <p:nvSpPr>
          <p:cNvPr id="11" name="TextBox 10"/>
          <p:cNvSpPr txBox="1"/>
          <p:nvPr/>
        </p:nvSpPr>
        <p:spPr>
          <a:xfrm>
            <a:off x="381000" y="6477000"/>
            <a:ext cx="1187450" cy="230188"/>
          </a:xfrm>
          <a:prstGeom prst="rect">
            <a:avLst/>
          </a:prstGeom>
          <a:noFill/>
        </p:spPr>
        <p:txBody>
          <a:bodyPr wrap="none">
            <a:spAutoFit/>
          </a:bodyPr>
          <a:lstStyle/>
          <a:p>
            <a:pPr>
              <a:defRPr/>
            </a:pPr>
            <a:r>
              <a:rPr lang="en-US" sz="900" dirty="0">
                <a:solidFill>
                  <a:schemeClr val="bg1">
                    <a:lumMod val="65000"/>
                    <a:lumOff val="35000"/>
                  </a:schemeClr>
                </a:solidFill>
                <a:latin typeface="Arial" charset="0"/>
                <a:ea typeface="ＭＳ Ｐゴシック" charset="-128"/>
                <a:cs typeface="ＭＳ Ｐゴシック" charset="-128"/>
              </a:rPr>
              <a:t>CA Dept Water Res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73075" y="-152400"/>
            <a:ext cx="7832725" cy="1371600"/>
          </a:xfrm>
        </p:spPr>
        <p:txBody>
          <a:bodyPr/>
          <a:lstStyle/>
          <a:p>
            <a:pPr eaLnBrk="1" hangingPunct="1"/>
            <a:r>
              <a:rPr lang="en-US" sz="3200" smtClean="0">
                <a:solidFill>
                  <a:srgbClr val="ECD01F"/>
                </a:solidFill>
                <a:latin typeface="Arial" pitchFamily="34" charset="0"/>
                <a:ea typeface="ＭＳ Ｐゴシック" pitchFamily="34" charset="-128"/>
              </a:rPr>
              <a:t>Unique California:  </a:t>
            </a:r>
            <a:r>
              <a:rPr lang="en-US" sz="3200" smtClean="0">
                <a:solidFill>
                  <a:srgbClr val="FFFFFF"/>
                </a:solidFill>
                <a:latin typeface="Arial" pitchFamily="34" charset="0"/>
                <a:ea typeface="ＭＳ Ｐゴシック" pitchFamily="34" charset="-128"/>
              </a:rPr>
              <a:t>Population</a:t>
            </a:r>
            <a:endParaRPr lang="en-US" sz="3200" i="1" smtClean="0">
              <a:solidFill>
                <a:srgbClr val="FFFFFF"/>
              </a:solidFill>
              <a:latin typeface="Arial" pitchFamily="34" charset="0"/>
              <a:ea typeface="ＭＳ Ｐゴシック" pitchFamily="34" charset="-128"/>
            </a:endParaRPr>
          </a:p>
        </p:txBody>
      </p:sp>
      <p:sp>
        <p:nvSpPr>
          <p:cNvPr id="77827" name="Rectangle 3"/>
          <p:cNvSpPr>
            <a:spLocks noChangeArrowheads="1"/>
          </p:cNvSpPr>
          <p:nvPr/>
        </p:nvSpPr>
        <p:spPr bwMode="auto">
          <a:xfrm>
            <a:off x="1219200" y="838200"/>
            <a:ext cx="8077200" cy="1919288"/>
          </a:xfrm>
          <a:prstGeom prst="rect">
            <a:avLst/>
          </a:prstGeom>
          <a:noFill/>
          <a:ln w="9525">
            <a:noFill/>
            <a:miter lim="800000"/>
            <a:headEnd/>
            <a:tailEnd/>
          </a:ln>
        </p:spPr>
        <p:txBody>
          <a:bodyPr>
            <a:spAutoFit/>
          </a:bodyPr>
          <a:lstStyle/>
          <a:p>
            <a:pPr>
              <a:lnSpc>
                <a:spcPct val="120000"/>
              </a:lnSpc>
              <a:spcAft>
                <a:spcPts val="600"/>
              </a:spcAft>
              <a:buFont typeface="Wingdings" pitchFamily="2" charset="2"/>
              <a:buChar char="Ø"/>
            </a:pPr>
            <a:r>
              <a:rPr lang="en-US" sz="2400"/>
              <a:t> </a:t>
            </a:r>
            <a:r>
              <a:rPr lang="en-US" sz="2100"/>
              <a:t>most diverse native populations in the Americas</a:t>
            </a:r>
          </a:p>
          <a:p>
            <a:pPr>
              <a:lnSpc>
                <a:spcPct val="120000"/>
              </a:lnSpc>
              <a:spcAft>
                <a:spcPts val="600"/>
              </a:spcAft>
              <a:buFont typeface="Wingdings" pitchFamily="2" charset="2"/>
              <a:buChar char="Ø"/>
            </a:pPr>
            <a:r>
              <a:rPr lang="en-US" sz="2100"/>
              <a:t> 26% of  present Californians were born outside the USA</a:t>
            </a:r>
          </a:p>
          <a:p>
            <a:pPr>
              <a:lnSpc>
                <a:spcPct val="120000"/>
              </a:lnSpc>
              <a:spcAft>
                <a:spcPts val="600"/>
              </a:spcAft>
              <a:buFont typeface="Wingdings" pitchFamily="2" charset="2"/>
              <a:buChar char="Ø"/>
            </a:pPr>
            <a:r>
              <a:rPr lang="en-US" sz="2100"/>
              <a:t> now the most diverse large-population in world history</a:t>
            </a:r>
          </a:p>
          <a:p>
            <a:pPr>
              <a:lnSpc>
                <a:spcPct val="120000"/>
              </a:lnSpc>
              <a:buFont typeface="Wingdings" pitchFamily="2" charset="2"/>
              <a:buChar char="Ø"/>
            </a:pPr>
            <a:endParaRPr lang="en-US" sz="2100"/>
          </a:p>
        </p:txBody>
      </p:sp>
      <p:pic>
        <p:nvPicPr>
          <p:cNvPr id="11" name="Picture 10" descr="Screen shot 2010-08-25 at 1.16.13 PM.png"/>
          <p:cNvPicPr>
            <a:picLocks noChangeAspect="1"/>
          </p:cNvPicPr>
          <p:nvPr/>
        </p:nvPicPr>
        <p:blipFill>
          <a:blip r:embed="rId3"/>
          <a:stretch>
            <a:fillRect/>
          </a:stretch>
        </p:blipFill>
        <p:spPr>
          <a:xfrm>
            <a:off x="1066800" y="2514600"/>
            <a:ext cx="7010400" cy="4068212"/>
          </a:xfrm>
          <a:prstGeom prst="rect">
            <a:avLst/>
          </a:prstGeom>
          <a:scene3d>
            <a:camera prst="orthographicFront"/>
            <a:lightRig rig="threePt" dir="t"/>
          </a:scene3d>
          <a:sp3d>
            <a:bevelT w="165100" prst="coolSlant"/>
            <a:bevelB w="165100" prst="coolSlant"/>
          </a:sp3d>
        </p:spPr>
      </p:pic>
      <p:sp>
        <p:nvSpPr>
          <p:cNvPr id="5" name="TextBox 4"/>
          <p:cNvSpPr txBox="1"/>
          <p:nvPr/>
        </p:nvSpPr>
        <p:spPr>
          <a:xfrm>
            <a:off x="1524000" y="6553200"/>
            <a:ext cx="5973763" cy="254000"/>
          </a:xfrm>
          <a:prstGeom prst="rect">
            <a:avLst/>
          </a:prstGeom>
          <a:noFill/>
        </p:spPr>
        <p:txBody>
          <a:bodyPr wrap="none">
            <a:spAutoFit/>
          </a:bodyPr>
          <a:lstStyle/>
          <a:p>
            <a:pPr>
              <a:defRPr/>
            </a:pPr>
            <a:r>
              <a:rPr lang="en-US" sz="1050" dirty="0">
                <a:solidFill>
                  <a:schemeClr val="tx1">
                    <a:lumMod val="85000"/>
                  </a:schemeClr>
                </a:solidFill>
                <a:latin typeface="Arial" charset="0"/>
                <a:ea typeface="ＭＳ Ｐゴシック" charset="-128"/>
                <a:cs typeface="ＭＳ Ｐゴシック" charset="-128"/>
              </a:rPr>
              <a:t>Homeland Security; CA Public Policy Inst; INS Stat </a:t>
            </a:r>
            <a:r>
              <a:rPr lang="en-US" sz="1050" dirty="0" err="1">
                <a:solidFill>
                  <a:schemeClr val="tx1">
                    <a:lumMod val="85000"/>
                  </a:schemeClr>
                </a:solidFill>
                <a:latin typeface="Arial" charset="0"/>
                <a:ea typeface="ＭＳ Ｐゴシック" charset="-128"/>
                <a:cs typeface="ＭＳ Ｐゴシック" charset="-128"/>
              </a:rPr>
              <a:t>Yrbk</a:t>
            </a:r>
            <a:r>
              <a:rPr lang="en-US" sz="1050" dirty="0">
                <a:solidFill>
                  <a:schemeClr val="tx1">
                    <a:lumMod val="85000"/>
                  </a:schemeClr>
                </a:solidFill>
                <a:latin typeface="Arial" charset="0"/>
                <a:ea typeface="ＭＳ Ｐゴシック" charset="-128"/>
                <a:cs typeface="ＭＳ Ｐゴシック" charset="-128"/>
              </a:rPr>
              <a:t>; CA Dept Finance Legal </a:t>
            </a:r>
            <a:r>
              <a:rPr lang="en-US" sz="1050" dirty="0" err="1">
                <a:solidFill>
                  <a:schemeClr val="tx1">
                    <a:lumMod val="85000"/>
                  </a:schemeClr>
                </a:solidFill>
                <a:latin typeface="Arial" charset="0"/>
                <a:ea typeface="ＭＳ Ｐゴシック" charset="-128"/>
                <a:cs typeface="ＭＳ Ｐゴシック" charset="-128"/>
              </a:rPr>
              <a:t>Imm</a:t>
            </a:r>
            <a:r>
              <a:rPr lang="en-US" sz="1050" dirty="0">
                <a:solidFill>
                  <a:schemeClr val="tx1">
                    <a:lumMod val="85000"/>
                  </a:schemeClr>
                </a:solidFill>
                <a:latin typeface="Arial" charset="0"/>
                <a:ea typeface="ＭＳ Ｐゴシック" charset="-128"/>
                <a:cs typeface="ＭＳ Ｐゴシック" charset="-128"/>
              </a:rPr>
              <a:t> Summary</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8600" y="1828800"/>
            <a:ext cx="3641725" cy="3124200"/>
          </a:xfrm>
        </p:spPr>
        <p:txBody>
          <a:bodyPr/>
          <a:lstStyle/>
          <a:p>
            <a:pPr>
              <a:spcAft>
                <a:spcPts val="1800"/>
              </a:spcAft>
            </a:pPr>
            <a:r>
              <a:rPr lang="en-US" smtClean="0">
                <a:solidFill>
                  <a:srgbClr val="FFFFFF"/>
                </a:solidFill>
                <a:latin typeface="Arial" pitchFamily="34" charset="0"/>
                <a:ea typeface="ＭＳ Ｐゴシック" pitchFamily="34" charset="-128"/>
              </a:rPr>
              <a:t>California’s varied landscapes were home to the greatest density and diversity of indigenous people in the New World.</a:t>
            </a:r>
          </a:p>
        </p:txBody>
      </p:sp>
      <p:pic>
        <p:nvPicPr>
          <p:cNvPr id="79875" name="Picture 3" descr="native.pdf"/>
          <p:cNvPicPr>
            <a:picLocks noChangeAspect="1"/>
          </p:cNvPicPr>
          <p:nvPr/>
        </p:nvPicPr>
        <p:blipFill>
          <a:blip r:embed="rId2"/>
          <a:srcRect b="3510"/>
          <a:stretch>
            <a:fillRect/>
          </a:stretch>
        </p:blipFill>
        <p:spPr bwMode="auto">
          <a:xfrm>
            <a:off x="3641725" y="-152400"/>
            <a:ext cx="5654675" cy="6911975"/>
          </a:xfrm>
          <a:prstGeom prst="rect">
            <a:avLst/>
          </a:prstGeom>
          <a:noFill/>
          <a:ln w="9525">
            <a:noFill/>
            <a:miter lim="800000"/>
            <a:headEnd/>
            <a:tailEnd/>
          </a:ln>
        </p:spPr>
      </p:pic>
      <p:sp>
        <p:nvSpPr>
          <p:cNvPr id="5" name="TextBox 4"/>
          <p:cNvSpPr txBox="1"/>
          <p:nvPr/>
        </p:nvSpPr>
        <p:spPr>
          <a:xfrm>
            <a:off x="523875" y="685800"/>
            <a:ext cx="3117850" cy="523875"/>
          </a:xfrm>
          <a:prstGeom prst="rect">
            <a:avLst/>
          </a:prstGeom>
          <a:noFill/>
        </p:spPr>
        <p:txBody>
          <a:bodyPr wrap="none">
            <a:spAutoFit/>
          </a:bodyPr>
          <a:lstStyle/>
          <a:p>
            <a:pPr>
              <a:defRPr/>
            </a:pPr>
            <a:r>
              <a:rPr lang="en-US" sz="2800" dirty="0">
                <a:solidFill>
                  <a:schemeClr val="tx1">
                    <a:lumMod val="75000"/>
                  </a:schemeClr>
                </a:solidFill>
                <a:latin typeface="Arial" charset="0"/>
                <a:ea typeface="ＭＳ Ｐゴシック" charset="-128"/>
                <a:cs typeface="ＭＳ Ｐゴシック" charset="-128"/>
              </a:rPr>
              <a:t>Settlement History</a:t>
            </a:r>
          </a:p>
        </p:txBody>
      </p:sp>
      <p:sp>
        <p:nvSpPr>
          <p:cNvPr id="6" name="TextBox 5"/>
          <p:cNvSpPr txBox="1"/>
          <p:nvPr/>
        </p:nvSpPr>
        <p:spPr>
          <a:xfrm>
            <a:off x="701675" y="6324600"/>
            <a:ext cx="3260725" cy="415925"/>
          </a:xfrm>
          <a:prstGeom prst="rect">
            <a:avLst/>
          </a:prstGeom>
          <a:noFill/>
        </p:spPr>
        <p:txBody>
          <a:bodyPr>
            <a:spAutoFit/>
          </a:bodyPr>
          <a:lstStyle/>
          <a:p>
            <a:pPr algn="r">
              <a:defRPr/>
            </a:pPr>
            <a:r>
              <a:rPr lang="en-US" sz="1050" dirty="0">
                <a:solidFill>
                  <a:schemeClr val="tx1">
                    <a:lumMod val="85000"/>
                  </a:schemeClr>
                </a:solidFill>
                <a:latin typeface="Arial" charset="0"/>
                <a:ea typeface="ＭＳ Ｐゴシック" charset="-128"/>
                <a:cs typeface="ＭＳ Ｐゴシック" charset="-128"/>
              </a:rPr>
              <a:t>UC </a:t>
            </a:r>
            <a:r>
              <a:rPr lang="en-US" sz="1050" dirty="0" err="1">
                <a:solidFill>
                  <a:schemeClr val="tx1">
                    <a:lumMod val="85000"/>
                  </a:schemeClr>
                </a:solidFill>
                <a:latin typeface="Arial" charset="0"/>
                <a:ea typeface="ＭＳ Ｐゴシック" charset="-128"/>
                <a:cs typeface="ＭＳ Ｐゴシック" charset="-128"/>
              </a:rPr>
              <a:t>Publ.AmArch.and</a:t>
            </a:r>
            <a:r>
              <a:rPr lang="en-US" sz="1050" dirty="0">
                <a:solidFill>
                  <a:schemeClr val="tx1">
                    <a:lumMod val="85000"/>
                  </a:schemeClr>
                </a:solidFill>
                <a:latin typeface="Arial" charset="0"/>
                <a:ea typeface="ＭＳ Ｐゴシック" charset="-128"/>
                <a:cs typeface="ＭＳ Ｐゴシック" charset="-128"/>
              </a:rPr>
              <a:t> </a:t>
            </a:r>
            <a:r>
              <a:rPr lang="en-US" sz="1050" dirty="0" err="1">
                <a:solidFill>
                  <a:schemeClr val="tx1">
                    <a:lumMod val="85000"/>
                  </a:schemeClr>
                </a:solidFill>
                <a:latin typeface="Arial" charset="0"/>
                <a:ea typeface="ＭＳ Ｐゴシック" charset="-128"/>
                <a:cs typeface="ＭＳ Ｐゴシック" charset="-128"/>
              </a:rPr>
              <a:t>Ethn</a:t>
            </a:r>
            <a:r>
              <a:rPr lang="en-US" sz="1050" dirty="0">
                <a:solidFill>
                  <a:schemeClr val="tx1">
                    <a:lumMod val="85000"/>
                  </a:schemeClr>
                </a:solidFill>
                <a:latin typeface="Arial" charset="0"/>
                <a:ea typeface="ＭＳ Ｐゴシック" charset="-128"/>
                <a:cs typeface="ＭＳ Ｐゴシック" charset="-128"/>
              </a:rPr>
              <a:t>, V 38; Atlas CA (1979); CA Patterns (1983); UC CA Indian Lib. Coll.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228600"/>
            <a:ext cx="5943600" cy="1143000"/>
          </a:xfrm>
        </p:spPr>
        <p:txBody>
          <a:bodyPr/>
          <a:lstStyle/>
          <a:p>
            <a:pPr algn="just"/>
            <a:r>
              <a:rPr lang="en-US" sz="2500" smtClean="0">
                <a:solidFill>
                  <a:srgbClr val="FFFB1C"/>
                </a:solidFill>
                <a:latin typeface="Arial" pitchFamily="34" charset="0"/>
                <a:ea typeface="ＭＳ Ｐゴシック" pitchFamily="34" charset="-128"/>
              </a:rPr>
              <a:t>The Gold Rush was </a:t>
            </a:r>
            <a:r>
              <a:rPr lang="en-US" sz="2500" i="1" smtClean="0">
                <a:solidFill>
                  <a:srgbClr val="FFFB1C"/>
                </a:solidFill>
                <a:latin typeface="Arial" pitchFamily="34" charset="0"/>
                <a:ea typeface="ＭＳ Ｐゴシック" pitchFamily="34" charset="-128"/>
              </a:rPr>
              <a:t>the </a:t>
            </a:r>
            <a:r>
              <a:rPr lang="en-US" sz="2500" smtClean="0">
                <a:solidFill>
                  <a:srgbClr val="FFFB1C"/>
                </a:solidFill>
                <a:latin typeface="Arial" pitchFamily="34" charset="0"/>
                <a:ea typeface="ＭＳ Ｐゴシック" pitchFamily="34" charset="-128"/>
              </a:rPr>
              <a:t>epic and lasting immigration event—one that proved rare in world history  </a:t>
            </a:r>
            <a:endParaRPr lang="en-US" sz="2500" smtClean="0">
              <a:latin typeface="Arial" pitchFamily="34" charset="0"/>
              <a:ea typeface="ＭＳ Ｐゴシック" pitchFamily="34" charset="-128"/>
            </a:endParaRPr>
          </a:p>
        </p:txBody>
      </p:sp>
      <p:pic>
        <p:nvPicPr>
          <p:cNvPr id="112647" name="Picture 7" descr="miner_gold"/>
          <p:cNvPicPr>
            <a:picLocks noChangeAspect="1" noChangeArrowheads="1"/>
          </p:cNvPicPr>
          <p:nvPr/>
        </p:nvPicPr>
        <p:blipFill>
          <a:blip r:embed="rId3"/>
          <a:srcRect/>
          <a:stretch>
            <a:fillRect/>
          </a:stretch>
        </p:blipFill>
        <p:spPr bwMode="auto">
          <a:xfrm>
            <a:off x="6705600" y="372089"/>
            <a:ext cx="2337637" cy="3056911"/>
          </a:xfrm>
          <a:prstGeom prst="rect">
            <a:avLst/>
          </a:prstGeom>
          <a:noFill/>
          <a:effectLst>
            <a:softEdge rad="177800"/>
          </a:effectLst>
          <a:scene3d>
            <a:camera prst="orthographicFront"/>
            <a:lightRig rig="threePt" dir="t"/>
          </a:scene3d>
          <a:sp3d>
            <a:bevelT w="165100" prst="coolSlant"/>
            <a:bevelB w="165100" prst="coolSlant"/>
          </a:sp3d>
        </p:spPr>
      </p:pic>
      <p:pic>
        <p:nvPicPr>
          <p:cNvPr id="6" name="Picture 5" descr="BIGgoldrush.jpg"/>
          <p:cNvPicPr>
            <a:picLocks noChangeAspect="1"/>
          </p:cNvPicPr>
          <p:nvPr/>
        </p:nvPicPr>
        <p:blipFill>
          <a:blip r:embed="rId4"/>
          <a:srcRect/>
          <a:stretch>
            <a:fillRect/>
          </a:stretch>
        </p:blipFill>
        <p:spPr bwMode="auto">
          <a:xfrm>
            <a:off x="3352800" y="3640138"/>
            <a:ext cx="5562600" cy="2913062"/>
          </a:xfrm>
          <a:prstGeom prst="rect">
            <a:avLst/>
          </a:prstGeom>
          <a:noFill/>
          <a:ln w="9525">
            <a:noFill/>
            <a:miter lim="800000"/>
            <a:headEnd/>
            <a:tailEnd/>
          </a:ln>
          <a:effectLst>
            <a:outerShdw blurRad="63500" dist="304800" dir="2700000" algn="tl" rotWithShape="0">
              <a:srgbClr val="000000">
                <a:alpha val="74998"/>
              </a:srgbClr>
            </a:outerShdw>
          </a:effectLst>
        </p:spPr>
      </p:pic>
      <p:pic>
        <p:nvPicPr>
          <p:cNvPr id="7" name="Picture 6" descr="z055.jpg"/>
          <p:cNvPicPr>
            <a:picLocks noChangeAspect="1"/>
          </p:cNvPicPr>
          <p:nvPr/>
        </p:nvPicPr>
        <p:blipFill>
          <a:blip r:embed="rId5"/>
          <a:stretch>
            <a:fillRect/>
          </a:stretch>
        </p:blipFill>
        <p:spPr>
          <a:xfrm>
            <a:off x="3479310" y="1295400"/>
            <a:ext cx="3073890" cy="2057400"/>
          </a:xfrm>
          <a:prstGeom prst="rect">
            <a:avLst/>
          </a:prstGeom>
          <a:effectLst>
            <a:softEdge rad="177800"/>
          </a:effectLst>
          <a:scene3d>
            <a:camera prst="orthographicFront"/>
            <a:lightRig rig="threePt" dir="t"/>
          </a:scene3d>
          <a:sp3d>
            <a:bevelT w="165100" prst="coolSlant"/>
            <a:bevelB w="165100" prst="coolSlant"/>
          </a:sp3d>
        </p:spPr>
      </p:pic>
      <p:sp>
        <p:nvSpPr>
          <p:cNvPr id="80902" name="TextBox 7"/>
          <p:cNvSpPr txBox="1">
            <a:spLocks noChangeArrowheads="1"/>
          </p:cNvSpPr>
          <p:nvPr/>
        </p:nvSpPr>
        <p:spPr bwMode="auto">
          <a:xfrm>
            <a:off x="304800" y="1828800"/>
            <a:ext cx="2801938" cy="4648200"/>
          </a:xfrm>
          <a:prstGeom prst="rect">
            <a:avLst/>
          </a:prstGeom>
          <a:noFill/>
          <a:ln w="9525">
            <a:noFill/>
            <a:miter lim="800000"/>
            <a:headEnd/>
            <a:tailEnd/>
          </a:ln>
        </p:spPr>
        <p:txBody>
          <a:bodyPr wrap="none">
            <a:spAutoFit/>
          </a:bodyPr>
          <a:lstStyle/>
          <a:p>
            <a:pPr algn="ctr">
              <a:spcAft>
                <a:spcPts val="1200"/>
              </a:spcAft>
            </a:pPr>
            <a:r>
              <a:rPr lang="en-US" sz="2400" u="sng"/>
              <a:t>Enduring impacts</a:t>
            </a:r>
          </a:p>
          <a:p>
            <a:pPr algn="ctr">
              <a:spcAft>
                <a:spcPts val="1200"/>
              </a:spcAft>
            </a:pPr>
            <a:r>
              <a:rPr lang="en-US" sz="2400">
                <a:solidFill>
                  <a:srgbClr val="BFBFBF"/>
                </a:solidFill>
              </a:rPr>
              <a:t>Native decline</a:t>
            </a:r>
          </a:p>
          <a:p>
            <a:pPr algn="ctr">
              <a:spcAft>
                <a:spcPts val="1200"/>
              </a:spcAft>
            </a:pPr>
            <a:r>
              <a:rPr lang="en-US" sz="2400">
                <a:solidFill>
                  <a:srgbClr val="BFBFBF"/>
                </a:solidFill>
              </a:rPr>
              <a:t>Global immigration</a:t>
            </a:r>
          </a:p>
          <a:p>
            <a:pPr algn="ctr">
              <a:spcAft>
                <a:spcPts val="1200"/>
              </a:spcAft>
            </a:pPr>
            <a:r>
              <a:rPr lang="en-US" sz="2400">
                <a:solidFill>
                  <a:srgbClr val="BFBFBF"/>
                </a:solidFill>
              </a:rPr>
              <a:t>CA statehood</a:t>
            </a:r>
          </a:p>
          <a:p>
            <a:pPr algn="ctr">
              <a:spcAft>
                <a:spcPts val="1200"/>
              </a:spcAft>
            </a:pPr>
            <a:r>
              <a:rPr lang="en-US" sz="2400">
                <a:solidFill>
                  <a:srgbClr val="BFBFBF"/>
                </a:solidFill>
              </a:rPr>
              <a:t>County boundaries</a:t>
            </a:r>
          </a:p>
          <a:p>
            <a:pPr algn="ctr">
              <a:spcAft>
                <a:spcPts val="1200"/>
              </a:spcAft>
            </a:pPr>
            <a:r>
              <a:rPr lang="en-US" sz="2400">
                <a:solidFill>
                  <a:srgbClr val="BFBFBF"/>
                </a:solidFill>
              </a:rPr>
              <a:t>Wildlife decimation</a:t>
            </a:r>
          </a:p>
          <a:p>
            <a:pPr algn="ctr">
              <a:spcAft>
                <a:spcPts val="1200"/>
              </a:spcAft>
            </a:pPr>
            <a:r>
              <a:rPr lang="en-US" sz="2400">
                <a:solidFill>
                  <a:srgbClr val="BFBFBF"/>
                </a:solidFill>
              </a:rPr>
              <a:t>Sedimentation</a:t>
            </a:r>
          </a:p>
          <a:p>
            <a:pPr algn="ctr">
              <a:spcAft>
                <a:spcPts val="1200"/>
              </a:spcAft>
            </a:pPr>
            <a:r>
              <a:rPr lang="en-US" sz="2400">
                <a:solidFill>
                  <a:srgbClr val="BFBFBF"/>
                </a:solidFill>
              </a:rPr>
              <a:t>Hg in SF Bay/Delta</a:t>
            </a:r>
          </a:p>
          <a:p>
            <a:pPr algn="ctr">
              <a:spcAft>
                <a:spcPts val="1200"/>
              </a:spcAft>
            </a:pPr>
            <a:endParaRPr lang="en-US" sz="2400">
              <a:solidFill>
                <a:srgbClr val="BFBFBF"/>
              </a:solidFill>
            </a:endParaRPr>
          </a:p>
        </p:txBody>
      </p:sp>
      <p:sp>
        <p:nvSpPr>
          <p:cNvPr id="80903" name="TextBox 8"/>
          <p:cNvSpPr txBox="1">
            <a:spLocks noChangeArrowheads="1"/>
          </p:cNvSpPr>
          <p:nvPr/>
        </p:nvSpPr>
        <p:spPr bwMode="auto">
          <a:xfrm>
            <a:off x="5867400" y="3200400"/>
            <a:ext cx="700088" cy="184150"/>
          </a:xfrm>
          <a:prstGeom prst="rect">
            <a:avLst/>
          </a:prstGeom>
          <a:noFill/>
          <a:ln w="9525">
            <a:noFill/>
            <a:miter lim="800000"/>
            <a:headEnd/>
            <a:tailEnd/>
          </a:ln>
        </p:spPr>
        <p:txBody>
          <a:bodyPr>
            <a:spAutoFit/>
          </a:bodyPr>
          <a:lstStyle/>
          <a:p>
            <a:r>
              <a:rPr lang="en-US" sz="600"/>
              <a:t>Univ. California</a:t>
            </a:r>
          </a:p>
        </p:txBody>
      </p:sp>
      <p:sp>
        <p:nvSpPr>
          <p:cNvPr id="80904" name="TextBox 9"/>
          <p:cNvSpPr txBox="1">
            <a:spLocks noChangeArrowheads="1"/>
          </p:cNvSpPr>
          <p:nvPr/>
        </p:nvSpPr>
        <p:spPr bwMode="auto">
          <a:xfrm>
            <a:off x="7974013" y="6337300"/>
            <a:ext cx="1017587" cy="215900"/>
          </a:xfrm>
          <a:prstGeom prst="rect">
            <a:avLst/>
          </a:prstGeom>
          <a:noFill/>
          <a:ln w="9525">
            <a:noFill/>
            <a:miter lim="800000"/>
            <a:headEnd/>
            <a:tailEnd/>
          </a:ln>
        </p:spPr>
        <p:txBody>
          <a:bodyPr wrap="none">
            <a:spAutoFit/>
          </a:bodyPr>
          <a:lstStyle/>
          <a:p>
            <a:r>
              <a:rPr lang="en-US" sz="800"/>
              <a:t>US Postal Service</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52400" y="838200"/>
            <a:ext cx="3962400" cy="1143000"/>
          </a:xfrm>
        </p:spPr>
        <p:txBody>
          <a:bodyPr/>
          <a:lstStyle/>
          <a:p>
            <a:pPr eaLnBrk="1" hangingPunct="1"/>
            <a:r>
              <a:rPr lang="en-US" sz="3600" smtClean="0">
                <a:solidFill>
                  <a:srgbClr val="C9C7B1"/>
                </a:solidFill>
                <a:latin typeface="Arial" pitchFamily="34" charset="0"/>
                <a:ea typeface="ＭＳ Ｐゴシック" pitchFamily="34" charset="-128"/>
              </a:rPr>
              <a:t>California’s</a:t>
            </a:r>
            <a:br>
              <a:rPr lang="en-US" sz="3600" smtClean="0">
                <a:solidFill>
                  <a:srgbClr val="C9C7B1"/>
                </a:solidFill>
                <a:latin typeface="Arial" pitchFamily="34" charset="0"/>
                <a:ea typeface="ＭＳ Ｐゴシック" pitchFamily="34" charset="-128"/>
              </a:rPr>
            </a:br>
            <a:r>
              <a:rPr lang="en-US" sz="3600" smtClean="0">
                <a:solidFill>
                  <a:srgbClr val="C9C7B1"/>
                </a:solidFill>
                <a:latin typeface="Arial" pitchFamily="34" charset="0"/>
                <a:ea typeface="ＭＳ Ｐゴシック" pitchFamily="34" charset="-128"/>
              </a:rPr>
              <a:t>58 Counties</a:t>
            </a:r>
            <a:r>
              <a:rPr lang="en-US" sz="3600" smtClean="0">
                <a:latin typeface="Arial" pitchFamily="34" charset="0"/>
                <a:ea typeface="ＭＳ Ｐゴシック" pitchFamily="34" charset="-128"/>
              </a:rPr>
              <a:t/>
            </a:r>
            <a:br>
              <a:rPr lang="en-US" sz="3600" smtClean="0">
                <a:latin typeface="Arial" pitchFamily="34" charset="0"/>
                <a:ea typeface="ＭＳ Ｐゴシック" pitchFamily="34" charset="-128"/>
              </a:rPr>
            </a:br>
            <a:endParaRPr lang="en-US" sz="3600" smtClean="0">
              <a:latin typeface="Arial" pitchFamily="34" charset="0"/>
              <a:ea typeface="ＭＳ Ｐゴシック" pitchFamily="34" charset="-128"/>
            </a:endParaRPr>
          </a:p>
        </p:txBody>
      </p:sp>
      <p:pic>
        <p:nvPicPr>
          <p:cNvPr id="82947" name="Picture 6" descr="Picture 12.png"/>
          <p:cNvPicPr>
            <a:picLocks noChangeAspect="1"/>
          </p:cNvPicPr>
          <p:nvPr/>
        </p:nvPicPr>
        <p:blipFill>
          <a:blip r:embed="rId2"/>
          <a:srcRect/>
          <a:stretch>
            <a:fillRect/>
          </a:stretch>
        </p:blipFill>
        <p:spPr bwMode="auto">
          <a:xfrm>
            <a:off x="4267200" y="304800"/>
            <a:ext cx="4616450" cy="6096000"/>
          </a:xfrm>
          <a:prstGeom prst="rect">
            <a:avLst/>
          </a:prstGeom>
          <a:noFill/>
          <a:ln w="9525">
            <a:noFill/>
            <a:miter lim="800000"/>
            <a:headEnd/>
            <a:tailEnd/>
          </a:ln>
        </p:spPr>
      </p:pic>
      <p:sp>
        <p:nvSpPr>
          <p:cNvPr id="82948" name="TextBox 3"/>
          <p:cNvSpPr txBox="1">
            <a:spLocks noChangeArrowheads="1"/>
          </p:cNvSpPr>
          <p:nvPr/>
        </p:nvSpPr>
        <p:spPr bwMode="auto">
          <a:xfrm>
            <a:off x="304800" y="2351088"/>
            <a:ext cx="3276600" cy="3048000"/>
          </a:xfrm>
          <a:prstGeom prst="rect">
            <a:avLst/>
          </a:prstGeom>
          <a:noFill/>
          <a:ln w="9525">
            <a:noFill/>
            <a:miter lim="800000"/>
            <a:headEnd/>
            <a:tailEnd/>
          </a:ln>
        </p:spPr>
        <p:txBody>
          <a:bodyPr>
            <a:spAutoFit/>
          </a:bodyPr>
          <a:lstStyle/>
          <a:p>
            <a:pPr algn="r">
              <a:spcAft>
                <a:spcPts val="2400"/>
              </a:spcAft>
            </a:pPr>
            <a:r>
              <a:rPr lang="en-US" sz="2400">
                <a:solidFill>
                  <a:srgbClr val="BFBFBF"/>
                </a:solidFill>
              </a:rPr>
              <a:t>The initial Gold Rush and  Bay Area counties are  smaller because mountain terrain and water bodies made travel and communication difficult.</a:t>
            </a:r>
          </a:p>
        </p:txBody>
      </p:sp>
      <p:sp>
        <p:nvSpPr>
          <p:cNvPr id="82949" name="TextBox 4"/>
          <p:cNvSpPr txBox="1">
            <a:spLocks noChangeArrowheads="1"/>
          </p:cNvSpPr>
          <p:nvPr/>
        </p:nvSpPr>
        <p:spPr bwMode="auto">
          <a:xfrm>
            <a:off x="4267200" y="6172200"/>
            <a:ext cx="2660650" cy="230188"/>
          </a:xfrm>
          <a:prstGeom prst="rect">
            <a:avLst/>
          </a:prstGeom>
          <a:noFill/>
          <a:ln w="9525">
            <a:noFill/>
            <a:miter lim="800000"/>
            <a:headEnd/>
            <a:tailEnd/>
          </a:ln>
        </p:spPr>
        <p:txBody>
          <a:bodyPr wrap="none">
            <a:spAutoFit/>
          </a:bodyPr>
          <a:lstStyle/>
          <a:p>
            <a:r>
              <a:rPr lang="en-US" sz="900">
                <a:solidFill>
                  <a:schemeClr val="bg1"/>
                </a:solidFill>
              </a:rPr>
              <a:t>Population Division Estimate, US Census (2008)</a:t>
            </a:r>
            <a:endParaRPr lang="en-US" sz="9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48200" y="114300"/>
            <a:ext cx="4343400" cy="2019300"/>
          </a:xfrm>
        </p:spPr>
        <p:txBody>
          <a:bodyPr/>
          <a:lstStyle/>
          <a:p>
            <a:pPr eaLnBrk="1" hangingPunct="1"/>
            <a:r>
              <a:rPr lang="en-US" sz="3200" smtClean="0">
                <a:solidFill>
                  <a:srgbClr val="ECD01F"/>
                </a:solidFill>
                <a:latin typeface="Arial" pitchFamily="34" charset="0"/>
                <a:ea typeface="ＭＳ Ｐゴシック" pitchFamily="34" charset="-128"/>
              </a:rPr>
              <a:t>What makes the land of Queen Califa unique?</a:t>
            </a:r>
            <a:endParaRPr lang="en-US" sz="3600" smtClean="0">
              <a:latin typeface="Arial" pitchFamily="34" charset="0"/>
              <a:ea typeface="ＭＳ Ｐゴシック" pitchFamily="34" charset="-128"/>
            </a:endParaRPr>
          </a:p>
        </p:txBody>
      </p:sp>
      <p:pic>
        <p:nvPicPr>
          <p:cNvPr id="6" name="Picture 5" descr="page1-1000-full.jpg"/>
          <p:cNvPicPr>
            <a:picLocks noChangeAspect="1"/>
          </p:cNvPicPr>
          <p:nvPr/>
        </p:nvPicPr>
        <p:blipFill>
          <a:blip r:embed="rId3"/>
          <a:srcRect t="5625" r="29055" b="5625"/>
          <a:stretch>
            <a:fillRect/>
          </a:stretch>
        </p:blipFill>
        <p:spPr>
          <a:xfrm>
            <a:off x="76200" y="1066800"/>
            <a:ext cx="4915449" cy="4648200"/>
          </a:xfrm>
          <a:prstGeom prst="rect">
            <a:avLst/>
          </a:prstGeom>
          <a:effectLst>
            <a:outerShdw blurRad="635000" dist="1689100" dir="2700000" algn="tl" rotWithShape="0">
              <a:srgbClr val="000000">
                <a:alpha val="43000"/>
              </a:srgbClr>
            </a:outerShdw>
          </a:effectLst>
          <a:scene3d>
            <a:camera prst="orthographicFront">
              <a:rot lat="0" lon="0" rev="960000"/>
            </a:camera>
            <a:lightRig rig="threePt" dir="t"/>
          </a:scene3d>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73075" y="-152400"/>
            <a:ext cx="7832725" cy="1371600"/>
          </a:xfrm>
        </p:spPr>
        <p:txBody>
          <a:bodyPr/>
          <a:lstStyle/>
          <a:p>
            <a:pPr eaLnBrk="1" hangingPunct="1"/>
            <a:r>
              <a:rPr lang="en-US" sz="3200" smtClean="0">
                <a:solidFill>
                  <a:srgbClr val="BFBFBF"/>
                </a:solidFill>
                <a:latin typeface="Arial" pitchFamily="34" charset="0"/>
                <a:ea typeface="ＭＳ Ｐゴシック" pitchFamily="34" charset="-128"/>
              </a:rPr>
              <a:t>Settlement History</a:t>
            </a:r>
          </a:p>
        </p:txBody>
      </p:sp>
      <p:sp>
        <p:nvSpPr>
          <p:cNvPr id="83971" name="Rectangle 3"/>
          <p:cNvSpPr>
            <a:spLocks noChangeArrowheads="1"/>
          </p:cNvSpPr>
          <p:nvPr/>
        </p:nvSpPr>
        <p:spPr bwMode="auto">
          <a:xfrm>
            <a:off x="457200" y="823913"/>
            <a:ext cx="8534400" cy="1919287"/>
          </a:xfrm>
          <a:prstGeom prst="rect">
            <a:avLst/>
          </a:prstGeom>
          <a:noFill/>
          <a:ln w="9525">
            <a:noFill/>
            <a:miter lim="800000"/>
            <a:headEnd/>
            <a:tailEnd/>
          </a:ln>
        </p:spPr>
        <p:txBody>
          <a:bodyPr>
            <a:spAutoFit/>
          </a:bodyPr>
          <a:lstStyle/>
          <a:p>
            <a:pPr>
              <a:lnSpc>
                <a:spcPct val="120000"/>
              </a:lnSpc>
              <a:spcAft>
                <a:spcPts val="600"/>
              </a:spcAft>
              <a:buFont typeface="Wingdings" pitchFamily="2" charset="2"/>
              <a:buChar char="Ø"/>
            </a:pPr>
            <a:r>
              <a:rPr lang="en-US" sz="2400"/>
              <a:t> </a:t>
            </a:r>
            <a:r>
              <a:rPr lang="en-US" sz="2100"/>
              <a:t>after the Gold Rush, 4 of 5 lived between SF and the Sierra foothills 	</a:t>
            </a:r>
          </a:p>
          <a:p>
            <a:pPr>
              <a:lnSpc>
                <a:spcPct val="120000"/>
              </a:lnSpc>
              <a:spcAft>
                <a:spcPts val="600"/>
              </a:spcAft>
              <a:buFont typeface="Wingdings" pitchFamily="2" charset="2"/>
              <a:buChar char="Ø"/>
            </a:pPr>
            <a:r>
              <a:rPr lang="en-US" sz="2100"/>
              <a:t>  after WWII &amp; the 1960’s baby boom, CA topped USA in population</a:t>
            </a:r>
          </a:p>
          <a:p>
            <a:pPr>
              <a:lnSpc>
                <a:spcPct val="120000"/>
              </a:lnSpc>
              <a:spcAft>
                <a:spcPts val="600"/>
              </a:spcAft>
              <a:buFont typeface="Wingdings" pitchFamily="2" charset="2"/>
              <a:buChar char="Ø"/>
            </a:pPr>
            <a:r>
              <a:rPr lang="en-US" sz="2100"/>
              <a:t>  since 1990, domestic out-migration has exceeded in-migration </a:t>
            </a:r>
          </a:p>
          <a:p>
            <a:pPr>
              <a:lnSpc>
                <a:spcPct val="120000"/>
              </a:lnSpc>
              <a:buFont typeface="Wingdings" pitchFamily="2" charset="2"/>
              <a:buChar char="Ø"/>
            </a:pPr>
            <a:endParaRPr lang="en-US" sz="2100"/>
          </a:p>
        </p:txBody>
      </p:sp>
      <p:pic>
        <p:nvPicPr>
          <p:cNvPr id="83972" name="Picture 7" descr="Screen shot 2010-08-25 at 4.59.56 PM.png"/>
          <p:cNvPicPr>
            <a:picLocks noChangeAspect="1"/>
          </p:cNvPicPr>
          <p:nvPr/>
        </p:nvPicPr>
        <p:blipFill>
          <a:blip r:embed="rId3"/>
          <a:srcRect/>
          <a:stretch>
            <a:fillRect/>
          </a:stretch>
        </p:blipFill>
        <p:spPr bwMode="auto">
          <a:xfrm>
            <a:off x="304800" y="2667000"/>
            <a:ext cx="3197225" cy="3733800"/>
          </a:xfrm>
          <a:prstGeom prst="rect">
            <a:avLst/>
          </a:prstGeom>
          <a:noFill/>
          <a:ln w="9525">
            <a:noFill/>
            <a:miter lim="800000"/>
            <a:headEnd/>
            <a:tailEnd/>
          </a:ln>
        </p:spPr>
      </p:pic>
      <p:pic>
        <p:nvPicPr>
          <p:cNvPr id="83973" name="Picture 9" descr="Screen shot 2010-08-25 at 5.01.37 PM.png"/>
          <p:cNvPicPr>
            <a:picLocks noChangeAspect="1"/>
          </p:cNvPicPr>
          <p:nvPr/>
        </p:nvPicPr>
        <p:blipFill>
          <a:blip r:embed="rId4"/>
          <a:srcRect/>
          <a:stretch>
            <a:fillRect/>
          </a:stretch>
        </p:blipFill>
        <p:spPr bwMode="auto">
          <a:xfrm>
            <a:off x="6264275" y="2514600"/>
            <a:ext cx="2574925" cy="4198938"/>
          </a:xfrm>
          <a:prstGeom prst="rect">
            <a:avLst/>
          </a:prstGeom>
          <a:noFill/>
          <a:ln w="9525">
            <a:noFill/>
            <a:miter lim="800000"/>
            <a:headEnd/>
            <a:tailEnd/>
          </a:ln>
        </p:spPr>
      </p:pic>
      <p:sp>
        <p:nvSpPr>
          <p:cNvPr id="83974" name="TextBox 10"/>
          <p:cNvSpPr txBox="1">
            <a:spLocks noChangeArrowheads="1"/>
          </p:cNvSpPr>
          <p:nvPr/>
        </p:nvSpPr>
        <p:spPr bwMode="auto">
          <a:xfrm>
            <a:off x="3657600" y="3048000"/>
            <a:ext cx="2474913" cy="1708150"/>
          </a:xfrm>
          <a:prstGeom prst="rect">
            <a:avLst/>
          </a:prstGeom>
          <a:noFill/>
          <a:ln w="9525">
            <a:noFill/>
            <a:miter lim="800000"/>
            <a:headEnd/>
            <a:tailEnd/>
          </a:ln>
        </p:spPr>
        <p:txBody>
          <a:bodyPr wrap="none">
            <a:spAutoFit/>
          </a:bodyPr>
          <a:lstStyle/>
          <a:p>
            <a:r>
              <a:rPr lang="en-US" sz="2100">
                <a:solidFill>
                  <a:schemeClr val="bg1"/>
                </a:solidFill>
              </a:rPr>
              <a:t>Century Population </a:t>
            </a:r>
          </a:p>
          <a:p>
            <a:r>
              <a:rPr lang="en-US" sz="2100">
                <a:solidFill>
                  <a:schemeClr val="bg1"/>
                </a:solidFill>
              </a:rPr>
              <a:t>Change</a:t>
            </a:r>
          </a:p>
          <a:p>
            <a:endParaRPr lang="en-US" sz="2100">
              <a:solidFill>
                <a:schemeClr val="bg1"/>
              </a:solidFill>
            </a:endParaRPr>
          </a:p>
          <a:p>
            <a:r>
              <a:rPr lang="en-US" sz="2400">
                <a:solidFill>
                  <a:schemeClr val="bg1"/>
                </a:solidFill>
              </a:rPr>
              <a:t>1860 ~ 1960</a:t>
            </a:r>
          </a:p>
          <a:p>
            <a:endParaRPr lang="en-US"/>
          </a:p>
        </p:txBody>
      </p:sp>
      <p:sp>
        <p:nvSpPr>
          <p:cNvPr id="83975" name="TextBox 11"/>
          <p:cNvSpPr txBox="1">
            <a:spLocks noChangeArrowheads="1"/>
          </p:cNvSpPr>
          <p:nvPr/>
        </p:nvSpPr>
        <p:spPr bwMode="auto">
          <a:xfrm>
            <a:off x="1676400" y="3200400"/>
            <a:ext cx="1622425" cy="338138"/>
          </a:xfrm>
          <a:prstGeom prst="rect">
            <a:avLst/>
          </a:prstGeom>
          <a:noFill/>
          <a:ln w="9525">
            <a:noFill/>
            <a:miter lim="800000"/>
            <a:headEnd/>
            <a:tailEnd/>
          </a:ln>
        </p:spPr>
        <p:txBody>
          <a:bodyPr wrap="none">
            <a:spAutoFit/>
          </a:bodyPr>
          <a:lstStyle/>
          <a:p>
            <a:r>
              <a:rPr lang="en-US" sz="1600">
                <a:solidFill>
                  <a:srgbClr val="FF6600"/>
                </a:solidFill>
              </a:rPr>
              <a:t>Post Gold Rush</a:t>
            </a:r>
          </a:p>
        </p:txBody>
      </p:sp>
      <p:sp>
        <p:nvSpPr>
          <p:cNvPr id="83976" name="TextBox 12"/>
          <p:cNvSpPr txBox="1">
            <a:spLocks noChangeArrowheads="1"/>
          </p:cNvSpPr>
          <p:nvPr/>
        </p:nvSpPr>
        <p:spPr bwMode="auto">
          <a:xfrm>
            <a:off x="7620000" y="3048000"/>
            <a:ext cx="1244600" cy="862013"/>
          </a:xfrm>
          <a:prstGeom prst="rect">
            <a:avLst/>
          </a:prstGeom>
          <a:noFill/>
          <a:ln w="9525">
            <a:noFill/>
            <a:miter lim="800000"/>
            <a:headEnd/>
            <a:tailEnd/>
          </a:ln>
        </p:spPr>
        <p:txBody>
          <a:bodyPr wrap="none">
            <a:spAutoFit/>
          </a:bodyPr>
          <a:lstStyle/>
          <a:p>
            <a:r>
              <a:rPr lang="en-US" sz="1600">
                <a:solidFill>
                  <a:srgbClr val="FF6600"/>
                </a:solidFill>
              </a:rPr>
              <a:t>Post </a:t>
            </a:r>
          </a:p>
          <a:p>
            <a:r>
              <a:rPr lang="en-US" sz="1600">
                <a:solidFill>
                  <a:srgbClr val="FF6600"/>
                </a:solidFill>
              </a:rPr>
              <a:t>Baby Boom</a:t>
            </a:r>
          </a:p>
          <a:p>
            <a:endParaRPr lang="en-US"/>
          </a:p>
        </p:txBody>
      </p:sp>
      <p:sp>
        <p:nvSpPr>
          <p:cNvPr id="9" name="TextBox 8"/>
          <p:cNvSpPr txBox="1"/>
          <p:nvPr/>
        </p:nvSpPr>
        <p:spPr>
          <a:xfrm>
            <a:off x="2286000" y="6138863"/>
            <a:ext cx="1344613" cy="261937"/>
          </a:xfrm>
          <a:prstGeom prst="rect">
            <a:avLst/>
          </a:prstGeom>
          <a:noFill/>
        </p:spPr>
        <p:txBody>
          <a:bodyPr wrap="none">
            <a:spAutoFit/>
          </a:bodyPr>
          <a:lstStyle/>
          <a:p>
            <a:pPr>
              <a:defRPr/>
            </a:pPr>
            <a:r>
              <a:rPr lang="en-US" sz="1050" dirty="0">
                <a:solidFill>
                  <a:schemeClr val="tx1">
                    <a:lumMod val="50000"/>
                  </a:schemeClr>
                </a:solidFill>
                <a:latin typeface="Arial" charset="0"/>
                <a:ea typeface="ＭＳ Ｐゴシック" charset="-128"/>
                <a:cs typeface="ＭＳ Ｐゴシック" charset="-128"/>
              </a:rPr>
              <a:t>US Census (2000</a:t>
            </a:r>
            <a:r>
              <a:rPr lang="en-US" sz="1100" dirty="0">
                <a:solidFill>
                  <a:schemeClr val="tx1">
                    <a:lumMod val="50000"/>
                  </a:schemeClr>
                </a:solidFill>
                <a:latin typeface="Arial" charset="0"/>
                <a:ea typeface="ＭＳ Ｐゴシック" charset="-128"/>
                <a:cs typeface="ＭＳ Ｐゴシック" charset="-128"/>
              </a:rPr>
              <a:t>)</a:t>
            </a:r>
          </a:p>
        </p:txBody>
      </p:sp>
      <p:sp>
        <p:nvSpPr>
          <p:cNvPr id="83978" name="TextBox 13"/>
          <p:cNvSpPr txBox="1">
            <a:spLocks noChangeArrowheads="1"/>
          </p:cNvSpPr>
          <p:nvPr/>
        </p:nvSpPr>
        <p:spPr bwMode="auto">
          <a:xfrm>
            <a:off x="6248400" y="6451600"/>
            <a:ext cx="1292225" cy="254000"/>
          </a:xfrm>
          <a:prstGeom prst="rect">
            <a:avLst/>
          </a:prstGeom>
          <a:noFill/>
          <a:ln w="9525">
            <a:noFill/>
            <a:miter lim="800000"/>
            <a:headEnd/>
            <a:tailEnd/>
          </a:ln>
        </p:spPr>
        <p:txBody>
          <a:bodyPr wrap="none">
            <a:spAutoFit/>
          </a:bodyPr>
          <a:lstStyle/>
          <a:p>
            <a:r>
              <a:rPr lang="en-US" sz="1000">
                <a:solidFill>
                  <a:srgbClr val="7F7F7F"/>
                </a:solidFill>
              </a:rPr>
              <a:t>US Census (2000)</a:t>
            </a:r>
            <a:endParaRPr lang="en-US" sz="10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6200" y="-76200"/>
            <a:ext cx="9144000" cy="1143000"/>
          </a:xfrm>
        </p:spPr>
        <p:txBody>
          <a:bodyPr/>
          <a:lstStyle/>
          <a:p>
            <a:pPr eaLnBrk="1" hangingPunct="1"/>
            <a:r>
              <a:rPr lang="en-US" sz="2000" smtClean="0">
                <a:solidFill>
                  <a:srgbClr val="FFFFFF"/>
                </a:solidFill>
                <a:latin typeface="Arial" pitchFamily="34" charset="0"/>
                <a:ea typeface="ＭＳ Ｐゴシック" pitchFamily="34" charset="-128"/>
              </a:rPr>
              <a:t>Latin America is currently the largest area of origin for new Californians.</a:t>
            </a:r>
          </a:p>
        </p:txBody>
      </p:sp>
      <p:pic>
        <p:nvPicPr>
          <p:cNvPr id="71683" name="Picture 3"/>
          <p:cNvPicPr>
            <a:picLocks noChangeAspect="1" noChangeArrowheads="1"/>
          </p:cNvPicPr>
          <p:nvPr/>
        </p:nvPicPr>
        <p:blipFill>
          <a:blip r:embed="rId3"/>
          <a:srcRect/>
          <a:stretch>
            <a:fillRect/>
          </a:stretch>
        </p:blipFill>
        <p:spPr bwMode="auto">
          <a:xfrm>
            <a:off x="1066800" y="914400"/>
            <a:ext cx="7275678" cy="5715000"/>
          </a:xfrm>
          <a:prstGeom prst="rect">
            <a:avLst/>
          </a:prstGeom>
          <a:noFill/>
          <a:ln w="9525">
            <a:noFill/>
            <a:miter lim="800000"/>
            <a:headEnd/>
            <a:tailEnd/>
          </a:ln>
          <a:scene3d>
            <a:camera prst="orthographicFront"/>
            <a:lightRig rig="threePt" dir="t"/>
          </a:scene3d>
          <a:sp3d>
            <a:bevelT w="165100" prst="coolSlant"/>
            <a:bevelB w="165100" prst="coolSlant"/>
          </a:sp3d>
        </p:spPr>
      </p:pic>
      <p:sp>
        <p:nvSpPr>
          <p:cNvPr id="86020" name="TextBox 3"/>
          <p:cNvSpPr txBox="1">
            <a:spLocks noChangeArrowheads="1"/>
          </p:cNvSpPr>
          <p:nvPr/>
        </p:nvSpPr>
        <p:spPr bwMode="auto">
          <a:xfrm>
            <a:off x="6634163" y="6586538"/>
            <a:ext cx="1824037" cy="261937"/>
          </a:xfrm>
          <a:prstGeom prst="rect">
            <a:avLst/>
          </a:prstGeom>
          <a:noFill/>
          <a:ln w="9525">
            <a:noFill/>
            <a:miter lim="800000"/>
            <a:headEnd/>
            <a:tailEnd/>
          </a:ln>
        </p:spPr>
        <p:txBody>
          <a:bodyPr wrap="none">
            <a:spAutoFit/>
          </a:bodyPr>
          <a:lstStyle/>
          <a:p>
            <a:r>
              <a:rPr lang="en-US" sz="1100"/>
              <a:t>Pearson Education (2005)</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chart-1-domestic-migration.gif"/>
          <p:cNvPicPr>
            <a:picLocks noChangeAspect="1"/>
          </p:cNvPicPr>
          <p:nvPr/>
        </p:nvPicPr>
        <p:blipFill>
          <a:blip r:embed="rId2"/>
          <a:srcRect/>
          <a:stretch>
            <a:fillRect/>
          </a:stretch>
        </p:blipFill>
        <p:spPr bwMode="auto">
          <a:xfrm>
            <a:off x="1447800" y="990600"/>
            <a:ext cx="6416675" cy="5638800"/>
          </a:xfrm>
          <a:prstGeom prst="rect">
            <a:avLst/>
          </a:prstGeom>
          <a:noFill/>
          <a:ln w="9525">
            <a:noFill/>
            <a:miter lim="800000"/>
            <a:headEnd/>
            <a:tailEnd/>
          </a:ln>
          <a:effectLst>
            <a:outerShdw blurRad="63500" dist="1130300" dir="2700000" algn="tl" rotWithShape="0">
              <a:srgbClr val="000000">
                <a:alpha val="42999"/>
              </a:srgbClr>
            </a:outerShdw>
          </a:effectLst>
        </p:spPr>
      </p:pic>
      <p:sp>
        <p:nvSpPr>
          <p:cNvPr id="88067" name="TextBox 3"/>
          <p:cNvSpPr txBox="1">
            <a:spLocks noChangeArrowheads="1"/>
          </p:cNvSpPr>
          <p:nvPr/>
        </p:nvSpPr>
        <p:spPr bwMode="auto">
          <a:xfrm>
            <a:off x="679450" y="228600"/>
            <a:ext cx="8083550" cy="461963"/>
          </a:xfrm>
          <a:prstGeom prst="rect">
            <a:avLst/>
          </a:prstGeom>
          <a:noFill/>
          <a:ln w="9525">
            <a:noFill/>
            <a:miter lim="800000"/>
            <a:headEnd/>
            <a:tailEnd/>
          </a:ln>
        </p:spPr>
        <p:txBody>
          <a:bodyPr wrap="none">
            <a:spAutoFit/>
          </a:bodyPr>
          <a:lstStyle/>
          <a:p>
            <a:r>
              <a:rPr lang="en-US" sz="2400"/>
              <a:t>As foreign immigration grows, native Californians dwindle.</a:t>
            </a:r>
          </a:p>
        </p:txBody>
      </p:sp>
      <p:sp>
        <p:nvSpPr>
          <p:cNvPr id="88068" name="TextBox 4"/>
          <p:cNvSpPr txBox="1">
            <a:spLocks noChangeArrowheads="1"/>
          </p:cNvSpPr>
          <p:nvPr/>
        </p:nvSpPr>
        <p:spPr bwMode="auto">
          <a:xfrm>
            <a:off x="2767013" y="2020888"/>
            <a:ext cx="2109787" cy="646112"/>
          </a:xfrm>
          <a:prstGeom prst="rect">
            <a:avLst/>
          </a:prstGeom>
          <a:noFill/>
          <a:ln w="9525">
            <a:noFill/>
            <a:miter lim="800000"/>
            <a:headEnd/>
            <a:tailEnd/>
          </a:ln>
        </p:spPr>
        <p:txBody>
          <a:bodyPr wrap="none">
            <a:spAutoFit/>
          </a:bodyPr>
          <a:lstStyle/>
          <a:p>
            <a:pPr algn="r"/>
            <a:r>
              <a:rPr lang="en-US">
                <a:solidFill>
                  <a:srgbClr val="FF0000"/>
                </a:solidFill>
              </a:rPr>
              <a:t>Incoming domestic </a:t>
            </a:r>
          </a:p>
          <a:p>
            <a:pPr algn="r"/>
            <a:r>
              <a:rPr lang="en-US">
                <a:solidFill>
                  <a:srgbClr val="FF0000"/>
                </a:solidFill>
              </a:rPr>
              <a:t>immigration</a:t>
            </a:r>
          </a:p>
        </p:txBody>
      </p:sp>
      <p:sp>
        <p:nvSpPr>
          <p:cNvPr id="88069" name="TextBox 5"/>
          <p:cNvSpPr txBox="1">
            <a:spLocks noChangeArrowheads="1"/>
          </p:cNvSpPr>
          <p:nvPr/>
        </p:nvSpPr>
        <p:spPr bwMode="auto">
          <a:xfrm>
            <a:off x="5334000" y="4419600"/>
            <a:ext cx="2286000" cy="923925"/>
          </a:xfrm>
          <a:prstGeom prst="rect">
            <a:avLst/>
          </a:prstGeom>
          <a:noFill/>
          <a:ln w="9525">
            <a:noFill/>
            <a:miter lim="800000"/>
            <a:headEnd/>
            <a:tailEnd/>
          </a:ln>
        </p:spPr>
        <p:txBody>
          <a:bodyPr>
            <a:spAutoFit/>
          </a:bodyPr>
          <a:lstStyle/>
          <a:p>
            <a:pPr algn="just"/>
            <a:r>
              <a:rPr lang="en-US">
                <a:solidFill>
                  <a:schemeClr val="bg1"/>
                </a:solidFill>
              </a:rPr>
              <a:t>Outgoing domestic </a:t>
            </a:r>
          </a:p>
          <a:p>
            <a:pPr algn="just"/>
            <a:r>
              <a:rPr lang="en-US">
                <a:solidFill>
                  <a:schemeClr val="bg1"/>
                </a:solidFill>
              </a:rPr>
              <a:t>immigration</a:t>
            </a:r>
          </a:p>
          <a:p>
            <a:endParaRPr lang="en-US"/>
          </a:p>
        </p:txBody>
      </p:sp>
      <p:cxnSp>
        <p:nvCxnSpPr>
          <p:cNvPr id="8" name="Straight Connector 7"/>
          <p:cNvCxnSpPr>
            <a:cxnSpLocks noChangeShapeType="1"/>
          </p:cNvCxnSpPr>
          <p:nvPr/>
        </p:nvCxnSpPr>
        <p:spPr bwMode="auto">
          <a:xfrm>
            <a:off x="1447800" y="3962400"/>
            <a:ext cx="6416675" cy="1588"/>
          </a:xfrm>
          <a:prstGeom prst="line">
            <a:avLst/>
          </a:prstGeom>
          <a:noFill/>
          <a:ln w="38100">
            <a:solidFill>
              <a:schemeClr val="bg1"/>
            </a:solidFill>
            <a:round/>
            <a:headEnd/>
            <a:tailEnd/>
          </a:ln>
          <a:effectLst>
            <a:outerShdw blurRad="63500" dist="20000" dir="5400000" rotWithShape="0">
              <a:srgbClr val="000000">
                <a:alpha val="37999"/>
              </a:srgbClr>
            </a:outerShdw>
          </a:effectLst>
        </p:spPr>
      </p:cxnSp>
      <p:sp>
        <p:nvSpPr>
          <p:cNvPr id="9" name="Rectangle 8"/>
          <p:cNvSpPr>
            <a:spLocks noChangeArrowheads="1"/>
          </p:cNvSpPr>
          <p:nvPr/>
        </p:nvSpPr>
        <p:spPr bwMode="auto">
          <a:xfrm>
            <a:off x="1676400" y="5943600"/>
            <a:ext cx="2209800" cy="228600"/>
          </a:xfrm>
          <a:prstGeom prst="rect">
            <a:avLst/>
          </a:prstGeom>
          <a:solidFill>
            <a:srgbClr val="FFFF00">
              <a:alpha val="18039"/>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endParaRPr>
          </a:p>
        </p:txBody>
      </p:sp>
      <p:sp>
        <p:nvSpPr>
          <p:cNvPr id="10" name="Rectangle 9"/>
          <p:cNvSpPr>
            <a:spLocks noChangeArrowheads="1"/>
          </p:cNvSpPr>
          <p:nvPr/>
        </p:nvSpPr>
        <p:spPr bwMode="auto">
          <a:xfrm>
            <a:off x="1447800" y="990600"/>
            <a:ext cx="6416675" cy="457200"/>
          </a:xfrm>
          <a:prstGeom prst="rect">
            <a:avLst/>
          </a:prstGeom>
          <a:solidFill>
            <a:srgbClr val="D9D9D9"/>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r>
              <a:rPr lang="en-US" sz="2400" dirty="0">
                <a:solidFill>
                  <a:schemeClr val="bg1"/>
                </a:solidFill>
                <a:latin typeface="+mn-lt"/>
                <a:ea typeface="+mn-ea"/>
              </a:rPr>
              <a:t>Annual Net Domestic Migrations: 2000 - 2004</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6200" y="0"/>
            <a:ext cx="9144000" cy="1143000"/>
          </a:xfrm>
        </p:spPr>
        <p:txBody>
          <a:bodyPr/>
          <a:lstStyle/>
          <a:p>
            <a:pPr eaLnBrk="1" hangingPunct="1"/>
            <a:r>
              <a:rPr lang="en-US" sz="2500" smtClean="0">
                <a:solidFill>
                  <a:schemeClr val="tx1"/>
                </a:solidFill>
                <a:latin typeface="Lucida Grande" pitchFamily="1" charset="0"/>
                <a:ea typeface="ＭＳ Ｐゴシック" pitchFamily="34" charset="-128"/>
              </a:rPr>
              <a:t>Southern California is among the most diverse </a:t>
            </a:r>
            <a:br>
              <a:rPr lang="en-US" sz="2500" smtClean="0">
                <a:solidFill>
                  <a:schemeClr val="tx1"/>
                </a:solidFill>
                <a:latin typeface="Lucida Grande" pitchFamily="1" charset="0"/>
                <a:ea typeface="ＭＳ Ｐゴシック" pitchFamily="34" charset="-128"/>
              </a:rPr>
            </a:br>
            <a:r>
              <a:rPr lang="en-US" sz="2500" smtClean="0">
                <a:solidFill>
                  <a:schemeClr val="tx1"/>
                </a:solidFill>
                <a:latin typeface="Lucida Grande" pitchFamily="1" charset="0"/>
                <a:ea typeface="ＭＳ Ｐゴシック" pitchFamily="34" charset="-128"/>
              </a:rPr>
              <a:t>places on Earth.</a:t>
            </a:r>
          </a:p>
        </p:txBody>
      </p:sp>
      <p:pic>
        <p:nvPicPr>
          <p:cNvPr id="35843" name="Picture 3" descr="Newr00"/>
          <p:cNvPicPr>
            <a:picLocks noChangeAspect="1" noChangeArrowheads="1"/>
          </p:cNvPicPr>
          <p:nvPr/>
        </p:nvPicPr>
        <p:blipFill>
          <a:blip r:embed="rId3"/>
          <a:srcRect/>
          <a:stretch>
            <a:fillRect/>
          </a:stretch>
        </p:blipFill>
        <p:spPr bwMode="auto">
          <a:xfrm>
            <a:off x="1143000" y="1252538"/>
            <a:ext cx="6858000" cy="5224462"/>
          </a:xfrm>
          <a:prstGeom prst="rect">
            <a:avLst/>
          </a:prstGeom>
          <a:noFill/>
          <a:ln w="9525">
            <a:noFill/>
            <a:miter lim="800000"/>
            <a:headEnd/>
            <a:tailEnd/>
          </a:ln>
          <a:effectLst>
            <a:outerShdw blurRad="63500" dist="685800" dir="6240000" sx="96001" sy="96001"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0-08-25 at 5.10.47 PM.png"/>
          <p:cNvPicPr>
            <a:picLocks noChangeAspect="1"/>
          </p:cNvPicPr>
          <p:nvPr/>
        </p:nvPicPr>
        <p:blipFill>
          <a:blip r:embed="rId2"/>
          <a:srcRect/>
          <a:stretch>
            <a:fillRect/>
          </a:stretch>
        </p:blipFill>
        <p:spPr bwMode="auto">
          <a:xfrm>
            <a:off x="685800" y="762000"/>
            <a:ext cx="7591425" cy="5149850"/>
          </a:xfrm>
          <a:prstGeom prst="rect">
            <a:avLst/>
          </a:prstGeom>
          <a:noFill/>
          <a:ln w="9525">
            <a:noFill/>
            <a:miter lim="800000"/>
            <a:headEnd/>
            <a:tailEnd/>
          </a:ln>
          <a:effectLst>
            <a:outerShdw blurRad="63500" dist="279401"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3"/>
          <p:cNvSpPr txBox="1">
            <a:spLocks noChangeArrowheads="1"/>
          </p:cNvSpPr>
          <p:nvPr/>
        </p:nvSpPr>
        <p:spPr bwMode="auto">
          <a:xfrm>
            <a:off x="2543175" y="1370013"/>
            <a:ext cx="4667250" cy="460375"/>
          </a:xfrm>
          <a:prstGeom prst="rect">
            <a:avLst/>
          </a:prstGeom>
          <a:noFill/>
          <a:ln w="9525">
            <a:noFill/>
            <a:miter lim="800000"/>
            <a:headEnd/>
            <a:tailEnd/>
          </a:ln>
        </p:spPr>
        <p:txBody>
          <a:bodyPr>
            <a:spAutoFit/>
          </a:bodyPr>
          <a:lstStyle/>
          <a:p>
            <a:r>
              <a:rPr lang="en-US" sz="2400"/>
              <a:t>Century Change</a:t>
            </a:r>
          </a:p>
        </p:txBody>
      </p:sp>
      <p:pic>
        <p:nvPicPr>
          <p:cNvPr id="13" name="Picture 12" descr="Screen shot 2010-08-25 at 5.10.34 PM.png"/>
          <p:cNvPicPr>
            <a:picLocks noChangeAspect="1"/>
          </p:cNvPicPr>
          <p:nvPr/>
        </p:nvPicPr>
        <p:blipFill>
          <a:blip r:embed="rId2"/>
          <a:srcRect/>
          <a:stretch>
            <a:fillRect/>
          </a:stretch>
        </p:blipFill>
        <p:spPr bwMode="auto">
          <a:xfrm>
            <a:off x="1524000" y="228600"/>
            <a:ext cx="6205538" cy="6284913"/>
          </a:xfrm>
          <a:prstGeom prst="rect">
            <a:avLst/>
          </a:prstGeom>
          <a:noFill/>
          <a:ln w="9525">
            <a:noFill/>
            <a:miter lim="800000"/>
            <a:headEnd/>
            <a:tailEnd/>
          </a:ln>
          <a:effectLst>
            <a:outerShdw blurRad="63500" dist="215899"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ker-joe-bodie-3.jpg"/>
          <p:cNvPicPr>
            <a:picLocks noChangeAspect="1"/>
          </p:cNvPicPr>
          <p:nvPr/>
        </p:nvPicPr>
        <p:blipFill>
          <a:blip r:embed="rId2">
            <a:lum bright="2000"/>
          </a:blip>
          <a:srcRect/>
          <a:stretch>
            <a:fillRect/>
          </a:stretch>
        </p:blipFill>
        <p:spPr bwMode="auto">
          <a:xfrm>
            <a:off x="457200" y="1752600"/>
            <a:ext cx="8164513" cy="4762500"/>
          </a:xfrm>
          <a:prstGeom prst="rect">
            <a:avLst/>
          </a:prstGeom>
          <a:noFill/>
          <a:ln w="9525">
            <a:noFill/>
            <a:miter lim="800000"/>
            <a:headEnd/>
            <a:tailEnd/>
          </a:ln>
          <a:effectLst>
            <a:outerShdw blurRad="63500" dist="38100" dir="2700000" algn="tl" rotWithShape="0">
              <a:srgbClr val="000000">
                <a:alpha val="42999"/>
              </a:srgbClr>
            </a:outerShdw>
          </a:effectLst>
        </p:spPr>
      </p:pic>
      <p:sp>
        <p:nvSpPr>
          <p:cNvPr id="93187" name="TextBox 3"/>
          <p:cNvSpPr txBox="1">
            <a:spLocks noChangeArrowheads="1"/>
          </p:cNvSpPr>
          <p:nvPr/>
        </p:nvSpPr>
        <p:spPr bwMode="auto">
          <a:xfrm>
            <a:off x="838200" y="193675"/>
            <a:ext cx="7620000" cy="1200150"/>
          </a:xfrm>
          <a:prstGeom prst="rect">
            <a:avLst/>
          </a:prstGeom>
          <a:noFill/>
          <a:ln w="9525">
            <a:noFill/>
            <a:miter lim="800000"/>
            <a:headEnd/>
            <a:tailEnd/>
          </a:ln>
        </p:spPr>
        <p:txBody>
          <a:bodyPr>
            <a:spAutoFit/>
          </a:bodyPr>
          <a:lstStyle/>
          <a:p>
            <a:pPr algn="just"/>
            <a:r>
              <a:rPr lang="en-US" sz="2400"/>
              <a:t>In 1900 Bodie was one of the largest towns in eastern California.  A century later 99 percent of its residents had moved on…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5"/>
          <p:cNvSpPr txBox="1">
            <a:spLocks noChangeArrowheads="1"/>
          </p:cNvSpPr>
          <p:nvPr/>
        </p:nvSpPr>
        <p:spPr bwMode="auto">
          <a:xfrm>
            <a:off x="990600" y="228600"/>
            <a:ext cx="7483475" cy="862013"/>
          </a:xfrm>
          <a:prstGeom prst="rect">
            <a:avLst/>
          </a:prstGeom>
          <a:noFill/>
          <a:ln w="9525">
            <a:noFill/>
            <a:miter lim="800000"/>
            <a:headEnd/>
            <a:tailEnd/>
          </a:ln>
        </p:spPr>
        <p:txBody>
          <a:bodyPr>
            <a:spAutoFit/>
          </a:bodyPr>
          <a:lstStyle/>
          <a:p>
            <a:r>
              <a:rPr lang="en-US" sz="2500"/>
              <a:t>... while Los Angeles blossomed into the largest North American Pacific Rim city.</a:t>
            </a:r>
          </a:p>
        </p:txBody>
      </p:sp>
      <p:pic>
        <p:nvPicPr>
          <p:cNvPr id="8" name="Picture 3" descr="losangeles03.jpg"/>
          <p:cNvPicPr>
            <a:picLocks noChangeAspect="1"/>
          </p:cNvPicPr>
          <p:nvPr/>
        </p:nvPicPr>
        <p:blipFill>
          <a:blip r:embed="rId2"/>
          <a:srcRect/>
          <a:stretch>
            <a:fillRect/>
          </a:stretch>
        </p:blipFill>
        <p:spPr bwMode="auto">
          <a:xfrm>
            <a:off x="628650" y="1219200"/>
            <a:ext cx="7981950" cy="5321300"/>
          </a:xfrm>
          <a:prstGeom prst="rect">
            <a:avLst/>
          </a:prstGeom>
          <a:noFill/>
          <a:ln w="9525">
            <a:noFill/>
            <a:miter lim="800000"/>
            <a:headEnd/>
            <a:tailEnd/>
          </a:ln>
          <a:effectLst>
            <a:outerShdw blurRad="63500" dist="546100"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73075" y="-152400"/>
            <a:ext cx="7832725" cy="1371600"/>
          </a:xfrm>
        </p:spPr>
        <p:txBody>
          <a:bodyPr/>
          <a:lstStyle/>
          <a:p>
            <a:pPr eaLnBrk="1" hangingPunct="1"/>
            <a:r>
              <a:rPr lang="en-US" sz="3200" smtClean="0">
                <a:solidFill>
                  <a:srgbClr val="ECD01F"/>
                </a:solidFill>
                <a:latin typeface="Arial" pitchFamily="34" charset="0"/>
                <a:ea typeface="ＭＳ Ｐゴシック" pitchFamily="34" charset="-128"/>
              </a:rPr>
              <a:t>Unique California:  </a:t>
            </a:r>
            <a:r>
              <a:rPr lang="en-US" sz="3200" smtClean="0">
                <a:solidFill>
                  <a:srgbClr val="FFFFFF"/>
                </a:solidFill>
                <a:latin typeface="Arial" pitchFamily="34" charset="0"/>
                <a:ea typeface="ＭＳ Ｐゴシック" pitchFamily="34" charset="-128"/>
              </a:rPr>
              <a:t>Economy</a:t>
            </a:r>
            <a:endParaRPr lang="en-US" sz="3200" i="1" smtClean="0">
              <a:solidFill>
                <a:srgbClr val="FFFFFF"/>
              </a:solidFill>
              <a:latin typeface="Arial" pitchFamily="34" charset="0"/>
              <a:ea typeface="ＭＳ Ｐゴシック" pitchFamily="34" charset="-128"/>
            </a:endParaRPr>
          </a:p>
        </p:txBody>
      </p:sp>
      <p:sp>
        <p:nvSpPr>
          <p:cNvPr id="95235" name="Rectangle 3"/>
          <p:cNvSpPr>
            <a:spLocks noChangeArrowheads="1"/>
          </p:cNvSpPr>
          <p:nvPr/>
        </p:nvSpPr>
        <p:spPr bwMode="auto">
          <a:xfrm>
            <a:off x="2667000" y="838200"/>
            <a:ext cx="6858000" cy="1919288"/>
          </a:xfrm>
          <a:prstGeom prst="rect">
            <a:avLst/>
          </a:prstGeom>
          <a:noFill/>
          <a:ln w="9525">
            <a:noFill/>
            <a:miter lim="800000"/>
            <a:headEnd/>
            <a:tailEnd/>
          </a:ln>
        </p:spPr>
        <p:txBody>
          <a:bodyPr>
            <a:spAutoFit/>
          </a:bodyPr>
          <a:lstStyle/>
          <a:p>
            <a:pPr>
              <a:lnSpc>
                <a:spcPct val="120000"/>
              </a:lnSpc>
              <a:spcAft>
                <a:spcPts val="600"/>
              </a:spcAft>
              <a:buFont typeface="Wingdings" pitchFamily="2" charset="2"/>
              <a:buChar char="Ø"/>
            </a:pPr>
            <a:r>
              <a:rPr lang="en-US" sz="2400"/>
              <a:t> </a:t>
            </a:r>
            <a:r>
              <a:rPr lang="en-US" sz="2100"/>
              <a:t>8</a:t>
            </a:r>
            <a:r>
              <a:rPr lang="en-US" sz="2100" baseline="30000"/>
              <a:t>th</a:t>
            </a:r>
            <a:r>
              <a:rPr lang="en-US" sz="2100"/>
              <a:t> largest economy in the world</a:t>
            </a:r>
          </a:p>
          <a:p>
            <a:pPr>
              <a:lnSpc>
                <a:spcPct val="120000"/>
              </a:lnSpc>
              <a:spcAft>
                <a:spcPts val="600"/>
              </a:spcAft>
              <a:buFont typeface="Wingdings" pitchFamily="2" charset="2"/>
              <a:buChar char="Ø"/>
            </a:pPr>
            <a:r>
              <a:rPr lang="en-US" sz="2100"/>
              <a:t> 106 billion in foreign exports per year</a:t>
            </a:r>
          </a:p>
          <a:p>
            <a:pPr>
              <a:lnSpc>
                <a:spcPct val="120000"/>
              </a:lnSpc>
              <a:spcAft>
                <a:spcPts val="600"/>
              </a:spcAft>
              <a:buFont typeface="Wingdings" pitchFamily="2" charset="2"/>
              <a:buChar char="Ø"/>
            </a:pPr>
            <a:r>
              <a:rPr lang="en-US" sz="2100"/>
              <a:t> 10 of 15 top markets are Pacific Rim countries </a:t>
            </a:r>
          </a:p>
          <a:p>
            <a:pPr>
              <a:lnSpc>
                <a:spcPct val="120000"/>
              </a:lnSpc>
              <a:buFont typeface="Wingdings" pitchFamily="2" charset="2"/>
              <a:buChar char="Ø"/>
            </a:pPr>
            <a:endParaRPr lang="en-US" sz="2100"/>
          </a:p>
        </p:txBody>
      </p:sp>
      <p:pic>
        <p:nvPicPr>
          <p:cNvPr id="95236" name="Picture 5" descr="CGA_ExportsDRAFTmbc2opt.pdf"/>
          <p:cNvPicPr>
            <a:picLocks noChangeAspect="1"/>
          </p:cNvPicPr>
          <p:nvPr/>
        </p:nvPicPr>
        <p:blipFill>
          <a:blip r:embed="rId3"/>
          <a:srcRect/>
          <a:stretch>
            <a:fillRect/>
          </a:stretch>
        </p:blipFill>
        <p:spPr bwMode="auto">
          <a:xfrm>
            <a:off x="904875" y="2362200"/>
            <a:ext cx="7705725" cy="4157663"/>
          </a:xfrm>
          <a:prstGeom prst="rect">
            <a:avLst/>
          </a:prstGeom>
          <a:noFill/>
          <a:ln w="9525">
            <a:noFill/>
            <a:miter lim="800000"/>
            <a:headEnd/>
            <a:tailEnd/>
          </a:ln>
        </p:spPr>
      </p:pic>
      <p:pic>
        <p:nvPicPr>
          <p:cNvPr id="95237" name="Picture 6" descr="sf container shipOUT copy.jpg"/>
          <p:cNvPicPr>
            <a:picLocks noChangeAspect="1"/>
          </p:cNvPicPr>
          <p:nvPr/>
        </p:nvPicPr>
        <p:blipFill>
          <a:blip r:embed="rId4"/>
          <a:srcRect/>
          <a:stretch>
            <a:fillRect/>
          </a:stretch>
        </p:blipFill>
        <p:spPr bwMode="auto">
          <a:xfrm>
            <a:off x="381000" y="1066800"/>
            <a:ext cx="2057400" cy="1304925"/>
          </a:xfrm>
          <a:prstGeom prst="rect">
            <a:avLst/>
          </a:prstGeom>
          <a:noFill/>
          <a:ln w="9525">
            <a:noFill/>
            <a:miter lim="800000"/>
            <a:headEnd/>
            <a:tailEnd/>
          </a:ln>
        </p:spPr>
      </p:pic>
      <p:sp>
        <p:nvSpPr>
          <p:cNvPr id="9" name="TextBox 8"/>
          <p:cNvSpPr txBox="1"/>
          <p:nvPr/>
        </p:nvSpPr>
        <p:spPr>
          <a:xfrm>
            <a:off x="1995488" y="6519863"/>
            <a:ext cx="5929312" cy="254000"/>
          </a:xfrm>
          <a:prstGeom prst="rect">
            <a:avLst/>
          </a:prstGeom>
          <a:noFill/>
        </p:spPr>
        <p:txBody>
          <a:bodyPr>
            <a:spAutoFit/>
          </a:bodyPr>
          <a:lstStyle/>
          <a:p>
            <a:pPr>
              <a:defRPr/>
            </a:pPr>
            <a:r>
              <a:rPr lang="en-US" sz="1050" dirty="0">
                <a:latin typeface="Arial" charset="0"/>
                <a:ea typeface="ＭＳ Ｐゴシック" charset="-128"/>
                <a:cs typeface="ＭＳ Ｐゴシック" charset="-128"/>
              </a:rPr>
              <a:t>International Trade Admin; US Dept Commerce; CA Technology, Trade &amp;Commerce Agency</a:t>
            </a:r>
          </a:p>
        </p:txBody>
      </p:sp>
      <p:sp>
        <p:nvSpPr>
          <p:cNvPr id="95239" name="TextBox 7"/>
          <p:cNvSpPr txBox="1">
            <a:spLocks noChangeArrowheads="1"/>
          </p:cNvSpPr>
          <p:nvPr/>
        </p:nvSpPr>
        <p:spPr bwMode="auto">
          <a:xfrm>
            <a:off x="304800" y="2222500"/>
            <a:ext cx="595313" cy="215900"/>
          </a:xfrm>
          <a:prstGeom prst="rect">
            <a:avLst/>
          </a:prstGeom>
          <a:noFill/>
          <a:ln w="9525">
            <a:noFill/>
            <a:miter lim="800000"/>
            <a:headEnd/>
            <a:tailEnd/>
          </a:ln>
        </p:spPr>
        <p:txBody>
          <a:bodyPr wrap="none">
            <a:spAutoFit/>
          </a:bodyPr>
          <a:lstStyle/>
          <a:p>
            <a:r>
              <a:rPr lang="en-US" sz="800"/>
              <a:t>J. Cunha</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0" y="571500"/>
            <a:ext cx="9144000" cy="1143000"/>
          </a:xfrm>
        </p:spPr>
        <p:txBody>
          <a:bodyPr/>
          <a:lstStyle/>
          <a:p>
            <a:r>
              <a:rPr lang="en-US" sz="3200" smtClean="0">
                <a:solidFill>
                  <a:srgbClr val="FFFFFF"/>
                </a:solidFill>
                <a:latin typeface="Arial" pitchFamily="34" charset="0"/>
                <a:ea typeface="ＭＳ Ｐゴシック" pitchFamily="34" charset="-128"/>
              </a:rPr>
              <a:t>Top 10 World Economies</a:t>
            </a:r>
          </a:p>
        </p:txBody>
      </p:sp>
      <p:pic>
        <p:nvPicPr>
          <p:cNvPr id="97283" name="Picture 2" descr="CGA_ExportsDRAFTmbc2_InsetOpt.pdf"/>
          <p:cNvPicPr>
            <a:picLocks noChangeAspect="1"/>
          </p:cNvPicPr>
          <p:nvPr/>
        </p:nvPicPr>
        <p:blipFill>
          <a:blip r:embed="rId2"/>
          <a:srcRect/>
          <a:stretch>
            <a:fillRect/>
          </a:stretch>
        </p:blipFill>
        <p:spPr bwMode="auto">
          <a:xfrm>
            <a:off x="228600" y="2284413"/>
            <a:ext cx="8763000" cy="3125787"/>
          </a:xfrm>
          <a:prstGeom prst="rect">
            <a:avLst/>
          </a:prstGeom>
          <a:noFill/>
          <a:ln w="9525">
            <a:noFill/>
            <a:miter lim="800000"/>
            <a:headEnd/>
            <a:tailEnd/>
          </a:ln>
        </p:spPr>
      </p:pic>
      <p:cxnSp>
        <p:nvCxnSpPr>
          <p:cNvPr id="15" name="Straight Arrow Connector 14"/>
          <p:cNvCxnSpPr>
            <a:cxnSpLocks noChangeShapeType="1"/>
          </p:cNvCxnSpPr>
          <p:nvPr/>
        </p:nvCxnSpPr>
        <p:spPr bwMode="auto">
          <a:xfrm rot="10800000">
            <a:off x="7315200" y="4189413"/>
            <a:ext cx="609600" cy="1587"/>
          </a:xfrm>
          <a:prstGeom prst="straightConnector1">
            <a:avLst/>
          </a:prstGeom>
          <a:noFill/>
          <a:ln w="41275">
            <a:solidFill>
              <a:srgbClr val="FF0000"/>
            </a:solidFill>
            <a:round/>
            <a:headEnd/>
            <a:tailEnd type="arrow" w="med" len="med"/>
          </a:ln>
          <a:effectLst>
            <a:outerShdw blurRad="63500" dist="20000" dir="5400000" rotWithShape="0">
              <a:srgbClr val="000000">
                <a:alpha val="37999"/>
              </a:srgbClr>
            </a:outerShdw>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48200" y="114300"/>
            <a:ext cx="4343400" cy="2019300"/>
          </a:xfrm>
        </p:spPr>
        <p:txBody>
          <a:bodyPr/>
          <a:lstStyle/>
          <a:p>
            <a:pPr eaLnBrk="1" hangingPunct="1"/>
            <a:r>
              <a:rPr lang="en-US" sz="3200" smtClean="0">
                <a:solidFill>
                  <a:srgbClr val="ECD01F"/>
                </a:solidFill>
                <a:latin typeface="Arial" pitchFamily="34" charset="0"/>
                <a:ea typeface="ＭＳ Ｐゴシック" pitchFamily="34" charset="-128"/>
              </a:rPr>
              <a:t>What makes the land of Queen Califa unique?</a:t>
            </a:r>
            <a:endParaRPr lang="en-US" sz="3600" smtClean="0">
              <a:latin typeface="Arial" pitchFamily="34" charset="0"/>
              <a:ea typeface="ＭＳ Ｐゴシック" pitchFamily="34" charset="-128"/>
            </a:endParaRPr>
          </a:p>
        </p:txBody>
      </p:sp>
      <p:sp>
        <p:nvSpPr>
          <p:cNvPr id="34819" name="Rectangle 3"/>
          <p:cNvSpPr>
            <a:spLocks noChangeArrowheads="1"/>
          </p:cNvSpPr>
          <p:nvPr/>
        </p:nvSpPr>
        <p:spPr bwMode="auto">
          <a:xfrm>
            <a:off x="6030913" y="1984375"/>
            <a:ext cx="2198687" cy="4416425"/>
          </a:xfrm>
          <a:prstGeom prst="rect">
            <a:avLst/>
          </a:prstGeom>
          <a:noFill/>
          <a:ln w="9525">
            <a:noFill/>
            <a:miter lim="800000"/>
            <a:headEnd/>
            <a:tailEnd/>
          </a:ln>
        </p:spPr>
        <p:txBody>
          <a:bodyPr wrap="none">
            <a:spAutoFit/>
          </a:bodyPr>
          <a:lstStyle/>
          <a:p>
            <a:pPr algn="ctr">
              <a:lnSpc>
                <a:spcPct val="120000"/>
              </a:lnSpc>
              <a:spcAft>
                <a:spcPts val="600"/>
              </a:spcAft>
            </a:pPr>
            <a:r>
              <a:rPr lang="en-US" sz="3000"/>
              <a:t>Location</a:t>
            </a:r>
          </a:p>
          <a:p>
            <a:pPr algn="ctr">
              <a:lnSpc>
                <a:spcPct val="120000"/>
              </a:lnSpc>
              <a:spcAft>
                <a:spcPts val="600"/>
              </a:spcAft>
            </a:pPr>
            <a:r>
              <a:rPr lang="en-US" sz="3000"/>
              <a:t>Size</a:t>
            </a:r>
          </a:p>
          <a:p>
            <a:pPr algn="ctr">
              <a:lnSpc>
                <a:spcPct val="120000"/>
              </a:lnSpc>
              <a:spcAft>
                <a:spcPts val="600"/>
              </a:spcAft>
            </a:pPr>
            <a:r>
              <a:rPr lang="en-US" sz="3000"/>
              <a:t>Topography</a:t>
            </a:r>
          </a:p>
          <a:p>
            <a:pPr algn="ctr">
              <a:lnSpc>
                <a:spcPct val="120000"/>
              </a:lnSpc>
              <a:spcAft>
                <a:spcPts val="600"/>
              </a:spcAft>
            </a:pPr>
            <a:r>
              <a:rPr lang="en-US" sz="3000"/>
              <a:t>Climate</a:t>
            </a:r>
          </a:p>
          <a:p>
            <a:pPr algn="ctr">
              <a:lnSpc>
                <a:spcPct val="120000"/>
              </a:lnSpc>
              <a:spcAft>
                <a:spcPts val="600"/>
              </a:spcAft>
            </a:pPr>
            <a:r>
              <a:rPr lang="en-US" sz="3000"/>
              <a:t>Population</a:t>
            </a:r>
          </a:p>
          <a:p>
            <a:pPr algn="ctr">
              <a:lnSpc>
                <a:spcPct val="120000"/>
              </a:lnSpc>
              <a:spcAft>
                <a:spcPts val="600"/>
              </a:spcAft>
            </a:pPr>
            <a:r>
              <a:rPr lang="en-US" sz="3000"/>
              <a:t>Economy</a:t>
            </a:r>
          </a:p>
          <a:p>
            <a:pPr algn="ctr">
              <a:lnSpc>
                <a:spcPct val="120000"/>
              </a:lnSpc>
              <a:spcAft>
                <a:spcPts val="1200"/>
              </a:spcAft>
            </a:pPr>
            <a:endParaRPr lang="en-US" sz="3000"/>
          </a:p>
        </p:txBody>
      </p:sp>
      <p:pic>
        <p:nvPicPr>
          <p:cNvPr id="6" name="Picture 5" descr="page1-1000-full.jpg"/>
          <p:cNvPicPr>
            <a:picLocks noChangeAspect="1"/>
          </p:cNvPicPr>
          <p:nvPr/>
        </p:nvPicPr>
        <p:blipFill>
          <a:blip r:embed="rId3"/>
          <a:srcRect t="5625" r="29055" b="5625"/>
          <a:stretch>
            <a:fillRect/>
          </a:stretch>
        </p:blipFill>
        <p:spPr>
          <a:xfrm>
            <a:off x="76200" y="1066800"/>
            <a:ext cx="4915449" cy="4648200"/>
          </a:xfrm>
          <a:prstGeom prst="rect">
            <a:avLst/>
          </a:prstGeom>
          <a:effectLst>
            <a:outerShdw blurRad="635000" dist="1689100" dir="2700000" algn="tl" rotWithShape="0">
              <a:srgbClr val="000000">
                <a:alpha val="43000"/>
              </a:srgbClr>
            </a:outerShdw>
          </a:effectLst>
          <a:scene3d>
            <a:camera prst="orthographicFront">
              <a:rot lat="0" lon="0" rev="960000"/>
            </a:camera>
            <a:lightRig rig="threePt" dir="t"/>
          </a:scene3d>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330200" y="2133600"/>
            <a:ext cx="2794000" cy="1143000"/>
          </a:xfrm>
        </p:spPr>
        <p:txBody>
          <a:bodyPr/>
          <a:lstStyle/>
          <a:p>
            <a:pPr algn="r">
              <a:spcAft>
                <a:spcPts val="3600"/>
              </a:spcAft>
            </a:pPr>
            <a:r>
              <a:rPr lang="en-US" smtClean="0">
                <a:solidFill>
                  <a:srgbClr val="FFFFFF"/>
                </a:solidFill>
                <a:latin typeface="Arial" pitchFamily="34" charset="0"/>
                <a:ea typeface="ＭＳ Ｐゴシック" pitchFamily="34" charset="-128"/>
              </a:rPr>
              <a:t>Silicon Valley is the nerve center of Digital Age innovation.</a:t>
            </a:r>
          </a:p>
        </p:txBody>
      </p:sp>
      <p:pic>
        <p:nvPicPr>
          <p:cNvPr id="98307" name="Picture 2" descr="silicon_valley-1.jpg"/>
          <p:cNvPicPr>
            <a:picLocks noChangeAspect="1"/>
          </p:cNvPicPr>
          <p:nvPr/>
        </p:nvPicPr>
        <p:blipFill>
          <a:blip r:embed="rId2"/>
          <a:srcRect/>
          <a:stretch>
            <a:fillRect/>
          </a:stretch>
        </p:blipFill>
        <p:spPr bwMode="auto">
          <a:xfrm>
            <a:off x="3359150" y="381000"/>
            <a:ext cx="5378450" cy="5810250"/>
          </a:xfrm>
          <a:prstGeom prst="rect">
            <a:avLst/>
          </a:prstGeom>
          <a:noFill/>
          <a:ln w="9525">
            <a:noFill/>
            <a:miter lim="800000"/>
            <a:headEnd/>
            <a:tailEnd/>
          </a:ln>
        </p:spPr>
      </p:pic>
      <p:sp>
        <p:nvSpPr>
          <p:cNvPr id="98308" name="TextBox 3"/>
          <p:cNvSpPr txBox="1">
            <a:spLocks noChangeArrowheads="1"/>
          </p:cNvSpPr>
          <p:nvPr/>
        </p:nvSpPr>
        <p:spPr bwMode="auto">
          <a:xfrm>
            <a:off x="7386638" y="6172200"/>
            <a:ext cx="1376362" cy="261938"/>
          </a:xfrm>
          <a:prstGeom prst="rect">
            <a:avLst/>
          </a:prstGeom>
          <a:noFill/>
          <a:ln w="9525">
            <a:noFill/>
            <a:miter lim="800000"/>
            <a:headEnd/>
            <a:tailEnd/>
          </a:ln>
        </p:spPr>
        <p:txBody>
          <a:bodyPr wrap="none">
            <a:spAutoFit/>
          </a:bodyPr>
          <a:lstStyle/>
          <a:p>
            <a:r>
              <a:rPr lang="en-US" sz="1100"/>
              <a:t>Stanford University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73075" y="-152400"/>
            <a:ext cx="7832725" cy="1371600"/>
          </a:xfrm>
        </p:spPr>
        <p:txBody>
          <a:bodyPr/>
          <a:lstStyle/>
          <a:p>
            <a:pPr eaLnBrk="1" hangingPunct="1"/>
            <a:r>
              <a:rPr lang="en-US" sz="3200" smtClean="0">
                <a:solidFill>
                  <a:srgbClr val="ECD01F"/>
                </a:solidFill>
                <a:latin typeface="Arial" pitchFamily="34" charset="0"/>
                <a:ea typeface="ＭＳ Ｐゴシック" pitchFamily="34" charset="-128"/>
              </a:rPr>
              <a:t>Manufacturing a Future?</a:t>
            </a:r>
            <a:endParaRPr lang="en-US" sz="3200" smtClean="0">
              <a:solidFill>
                <a:srgbClr val="FFFFFF"/>
              </a:solidFill>
              <a:latin typeface="Arial" pitchFamily="34" charset="0"/>
              <a:ea typeface="ＭＳ Ｐゴシック" pitchFamily="34" charset="-128"/>
            </a:endParaRPr>
          </a:p>
        </p:txBody>
      </p:sp>
      <p:sp>
        <p:nvSpPr>
          <p:cNvPr id="99331" name="Rectangle 3"/>
          <p:cNvSpPr>
            <a:spLocks noChangeArrowheads="1"/>
          </p:cNvSpPr>
          <p:nvPr/>
        </p:nvSpPr>
        <p:spPr bwMode="auto">
          <a:xfrm>
            <a:off x="1219200" y="838200"/>
            <a:ext cx="7315200" cy="2030413"/>
          </a:xfrm>
          <a:prstGeom prst="rect">
            <a:avLst/>
          </a:prstGeom>
          <a:noFill/>
          <a:ln w="9525">
            <a:noFill/>
            <a:miter lim="800000"/>
            <a:headEnd/>
            <a:tailEnd/>
          </a:ln>
        </p:spPr>
        <p:txBody>
          <a:bodyPr>
            <a:spAutoFit/>
          </a:bodyPr>
          <a:lstStyle/>
          <a:p>
            <a:pPr>
              <a:lnSpc>
                <a:spcPct val="120000"/>
              </a:lnSpc>
              <a:spcAft>
                <a:spcPts val="600"/>
              </a:spcAft>
              <a:buFont typeface="Wingdings" pitchFamily="2" charset="2"/>
              <a:buChar char="Ø"/>
            </a:pPr>
            <a:r>
              <a:rPr lang="en-US" sz="2400"/>
              <a:t> currently shedding manufacturing jobs</a:t>
            </a:r>
          </a:p>
          <a:p>
            <a:pPr>
              <a:lnSpc>
                <a:spcPct val="120000"/>
              </a:lnSpc>
              <a:spcAft>
                <a:spcPts val="600"/>
              </a:spcAft>
              <a:buFont typeface="Wingdings" pitchFamily="2" charset="2"/>
              <a:buChar char="Ø"/>
            </a:pPr>
            <a:r>
              <a:rPr lang="en-US" sz="2400"/>
              <a:t> jobs going to Latin America and Asia</a:t>
            </a:r>
          </a:p>
          <a:p>
            <a:pPr>
              <a:lnSpc>
                <a:spcPct val="120000"/>
              </a:lnSpc>
              <a:spcAft>
                <a:spcPts val="600"/>
              </a:spcAft>
              <a:buFont typeface="Wingdings" pitchFamily="2" charset="2"/>
              <a:buChar char="Ø"/>
            </a:pPr>
            <a:r>
              <a:rPr lang="en-US" sz="2400"/>
              <a:t> high technology remains productive and promising</a:t>
            </a:r>
          </a:p>
          <a:p>
            <a:pPr>
              <a:lnSpc>
                <a:spcPct val="120000"/>
              </a:lnSpc>
              <a:buFont typeface="Wingdings" pitchFamily="2" charset="2"/>
              <a:buChar char="Ø"/>
            </a:pPr>
            <a:endParaRPr lang="en-US" sz="2100"/>
          </a:p>
        </p:txBody>
      </p:sp>
      <p:pic>
        <p:nvPicPr>
          <p:cNvPr id="99332" name="Picture 7" descr="Screen shot 2010-08-25 at 3.57.20 PM.png"/>
          <p:cNvPicPr>
            <a:picLocks noChangeAspect="1"/>
          </p:cNvPicPr>
          <p:nvPr/>
        </p:nvPicPr>
        <p:blipFill>
          <a:blip r:embed="rId3"/>
          <a:srcRect/>
          <a:stretch>
            <a:fillRect/>
          </a:stretch>
        </p:blipFill>
        <p:spPr bwMode="auto">
          <a:xfrm>
            <a:off x="152400" y="2513013"/>
            <a:ext cx="5791200" cy="4116387"/>
          </a:xfrm>
          <a:prstGeom prst="rect">
            <a:avLst/>
          </a:prstGeom>
          <a:noFill/>
          <a:ln w="9525">
            <a:noFill/>
            <a:miter lim="800000"/>
            <a:headEnd/>
            <a:tailEnd/>
          </a:ln>
        </p:spPr>
      </p:pic>
      <p:pic>
        <p:nvPicPr>
          <p:cNvPr id="5" name="Picture 4" descr="mex.jpg"/>
          <p:cNvPicPr>
            <a:picLocks noChangeAspect="1"/>
          </p:cNvPicPr>
          <p:nvPr/>
        </p:nvPicPr>
        <p:blipFill>
          <a:blip r:embed="rId4"/>
          <a:srcRect/>
          <a:stretch>
            <a:fillRect/>
          </a:stretch>
        </p:blipFill>
        <p:spPr bwMode="auto">
          <a:xfrm>
            <a:off x="5867400" y="2590800"/>
            <a:ext cx="3124200" cy="2878138"/>
          </a:xfrm>
          <a:prstGeom prst="rect">
            <a:avLst/>
          </a:prstGeom>
          <a:noFill/>
          <a:ln w="9525">
            <a:noFill/>
            <a:miter lim="800000"/>
            <a:headEnd/>
            <a:tailEnd/>
          </a:ln>
          <a:effectLst>
            <a:outerShdw blurRad="63500" dist="609600" dir="2700000" algn="tl" rotWithShape="0">
              <a:srgbClr val="000000">
                <a:alpha val="42999"/>
              </a:srgbClr>
            </a:outerShdw>
          </a:effectLst>
        </p:spPr>
      </p:pic>
      <p:sp>
        <p:nvSpPr>
          <p:cNvPr id="7" name="Rectangle 6"/>
          <p:cNvSpPr>
            <a:spLocks noChangeArrowheads="1"/>
          </p:cNvSpPr>
          <p:nvPr/>
        </p:nvSpPr>
        <p:spPr bwMode="auto">
          <a:xfrm>
            <a:off x="5867400" y="5486400"/>
            <a:ext cx="3124200" cy="779463"/>
          </a:xfrm>
          <a:prstGeom prst="rect">
            <a:avLst/>
          </a:prstGeom>
          <a:solidFill>
            <a:schemeClr val="bg1"/>
          </a:solidFill>
          <a:ln w="9525">
            <a:noFill/>
            <a:miter lim="800000"/>
            <a:headEnd/>
            <a:tailEnd/>
          </a:ln>
          <a:effectLst>
            <a:outerShdw blurRad="63500" dist="23000" dir="5400000" rotWithShape="0">
              <a:srgbClr val="000000">
                <a:alpha val="34999"/>
              </a:srgbClr>
            </a:outerShdw>
          </a:effectLst>
        </p:spPr>
        <p:txBody>
          <a:bodyPr tIns="137160" bIns="0" anchor="ctr"/>
          <a:lstStyle/>
          <a:p>
            <a:pPr algn="ctr"/>
            <a:r>
              <a:rPr lang="en-US">
                <a:solidFill>
                  <a:srgbClr val="FFFFFF"/>
                </a:solidFill>
                <a:latin typeface="Calibri" pitchFamily="34" charset="0"/>
              </a:rPr>
              <a:t>A </a:t>
            </a:r>
            <a:r>
              <a:rPr lang="en-US" i="1">
                <a:solidFill>
                  <a:srgbClr val="FFFFFF"/>
                </a:solidFill>
                <a:latin typeface="Calibri" pitchFamily="34" charset="0"/>
              </a:rPr>
              <a:t>Televisa</a:t>
            </a:r>
            <a:r>
              <a:rPr lang="en-US">
                <a:solidFill>
                  <a:srgbClr val="FFFFFF"/>
                </a:solidFill>
                <a:latin typeface="Calibri" pitchFamily="34" charset="0"/>
              </a:rPr>
              <a:t> crew in Mexico City records on a MacBook</a:t>
            </a:r>
          </a:p>
          <a:p>
            <a:pPr algn="ctr"/>
            <a:endParaRPr lang="en-US">
              <a:solidFill>
                <a:srgbClr val="FFFFFF"/>
              </a:solidFill>
              <a:latin typeface="Calibri" pitchFamily="34" charset="0"/>
            </a:endParaRPr>
          </a:p>
        </p:txBody>
      </p:sp>
      <p:cxnSp>
        <p:nvCxnSpPr>
          <p:cNvPr id="9" name="Straight Arrow Connector 8"/>
          <p:cNvCxnSpPr>
            <a:cxnSpLocks noChangeShapeType="1"/>
          </p:cNvCxnSpPr>
          <p:nvPr/>
        </p:nvCxnSpPr>
        <p:spPr bwMode="auto">
          <a:xfrm>
            <a:off x="4648200" y="3505200"/>
            <a:ext cx="2743200" cy="1066800"/>
          </a:xfrm>
          <a:prstGeom prst="straightConnector1">
            <a:avLst/>
          </a:prstGeom>
          <a:noFill/>
          <a:ln w="66675">
            <a:solidFill>
              <a:srgbClr val="FF0000"/>
            </a:solidFill>
            <a:round/>
            <a:headEnd/>
            <a:tailEnd type="arrow" w="med" len="med"/>
          </a:ln>
          <a:effectLst>
            <a:outerShdw blurRad="63500" dist="20000" dir="5400000" rotWithShape="0">
              <a:srgbClr val="000000">
                <a:alpha val="37999"/>
              </a:srgbClr>
            </a:outerShdw>
          </a:effectLst>
        </p:spPr>
      </p:cxnSp>
      <p:sp>
        <p:nvSpPr>
          <p:cNvPr id="99336" name="TextBox 15"/>
          <p:cNvSpPr txBox="1">
            <a:spLocks noChangeArrowheads="1"/>
          </p:cNvSpPr>
          <p:nvPr/>
        </p:nvSpPr>
        <p:spPr bwMode="auto">
          <a:xfrm>
            <a:off x="74613" y="6594475"/>
            <a:ext cx="5792787" cy="415925"/>
          </a:xfrm>
          <a:prstGeom prst="rect">
            <a:avLst/>
          </a:prstGeom>
          <a:noFill/>
          <a:ln w="9525">
            <a:noFill/>
            <a:miter lim="800000"/>
            <a:headEnd/>
            <a:tailEnd/>
          </a:ln>
        </p:spPr>
        <p:txBody>
          <a:bodyPr wrap="none">
            <a:spAutoFit/>
          </a:bodyPr>
          <a:lstStyle/>
          <a:p>
            <a:r>
              <a:rPr lang="en-US" sz="1000"/>
              <a:t>International Trade Admin; US Dept Commerce; CA Technology, Trade &amp; Commerce Agency</a:t>
            </a:r>
          </a:p>
          <a:p>
            <a:endParaRPr lang="en-US" sz="100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0" y="76200"/>
            <a:ext cx="9144000" cy="1143000"/>
          </a:xfrm>
        </p:spPr>
        <p:txBody>
          <a:bodyPr/>
          <a:lstStyle/>
          <a:p>
            <a:r>
              <a:rPr lang="en-US" sz="2800" smtClean="0">
                <a:solidFill>
                  <a:srgbClr val="FF6600"/>
                </a:solidFill>
                <a:latin typeface="Arial" pitchFamily="34" charset="0"/>
                <a:ea typeface="ＭＳ Ｐゴシック" pitchFamily="34" charset="-128"/>
              </a:rPr>
              <a:t>Agricultural Exports of California </a:t>
            </a:r>
            <a:br>
              <a:rPr lang="en-US" sz="2800" smtClean="0">
                <a:solidFill>
                  <a:srgbClr val="FF6600"/>
                </a:solidFill>
                <a:latin typeface="Arial" pitchFamily="34" charset="0"/>
                <a:ea typeface="ＭＳ Ｐゴシック" pitchFamily="34" charset="-128"/>
              </a:rPr>
            </a:br>
            <a:r>
              <a:rPr lang="en-US" sz="2800" smtClean="0">
                <a:solidFill>
                  <a:srgbClr val="FF6600"/>
                </a:solidFill>
                <a:latin typeface="Arial" pitchFamily="34" charset="0"/>
                <a:ea typeface="ＭＳ Ｐゴシック" pitchFamily="34" charset="-128"/>
              </a:rPr>
              <a:t>and the Top 15 Importing Countries</a:t>
            </a:r>
          </a:p>
        </p:txBody>
      </p:sp>
      <p:pic>
        <p:nvPicPr>
          <p:cNvPr id="5" name="Picture 4" descr="Screen shot 2010-08-27 at 3.39.09 PM.png"/>
          <p:cNvPicPr>
            <a:picLocks noChangeAspect="1"/>
          </p:cNvPicPr>
          <p:nvPr/>
        </p:nvPicPr>
        <p:blipFill>
          <a:blip r:embed="rId2"/>
          <a:srcRect/>
          <a:stretch>
            <a:fillRect/>
          </a:stretch>
        </p:blipFill>
        <p:spPr bwMode="auto">
          <a:xfrm>
            <a:off x="298450" y="1295400"/>
            <a:ext cx="8616950" cy="4495800"/>
          </a:xfrm>
          <a:prstGeom prst="rect">
            <a:avLst/>
          </a:prstGeom>
          <a:noFill/>
          <a:ln w="9525">
            <a:noFill/>
            <a:miter lim="800000"/>
            <a:headEnd/>
            <a:tailEnd/>
          </a:ln>
          <a:effectLst>
            <a:outerShdw blurRad="63500" dist="1739900" dir="2700000" sx="122000" sy="122000" algn="tl" rotWithShape="0">
              <a:srgbClr val="000000">
                <a:alpha val="17000"/>
              </a:srgbClr>
            </a:outerShdw>
          </a:effectLst>
        </p:spPr>
      </p:pic>
      <p:sp>
        <p:nvSpPr>
          <p:cNvPr id="101380" name="TextBox 6"/>
          <p:cNvSpPr txBox="1">
            <a:spLocks noChangeArrowheads="1"/>
          </p:cNvSpPr>
          <p:nvPr/>
        </p:nvSpPr>
        <p:spPr bwMode="auto">
          <a:xfrm>
            <a:off x="838200" y="6096000"/>
            <a:ext cx="7866063" cy="461963"/>
          </a:xfrm>
          <a:prstGeom prst="rect">
            <a:avLst/>
          </a:prstGeom>
          <a:noFill/>
          <a:ln w="9525">
            <a:noFill/>
            <a:miter lim="800000"/>
            <a:headEnd/>
            <a:tailEnd/>
          </a:ln>
        </p:spPr>
        <p:txBody>
          <a:bodyPr wrap="none">
            <a:spAutoFit/>
          </a:bodyPr>
          <a:lstStyle/>
          <a:p>
            <a:r>
              <a:rPr lang="en-US" sz="2400"/>
              <a:t>California is the fifth largest provider of food in the world.</a:t>
            </a:r>
          </a:p>
        </p:txBody>
      </p:sp>
      <p:sp>
        <p:nvSpPr>
          <p:cNvPr id="6" name="TextBox 5"/>
          <p:cNvSpPr txBox="1"/>
          <p:nvPr/>
        </p:nvSpPr>
        <p:spPr>
          <a:xfrm>
            <a:off x="6980238" y="5514975"/>
            <a:ext cx="2011362" cy="252413"/>
          </a:xfrm>
          <a:prstGeom prst="rect">
            <a:avLst/>
          </a:prstGeom>
          <a:noFill/>
        </p:spPr>
        <p:txBody>
          <a:bodyPr wrap="none">
            <a:spAutoFit/>
          </a:bodyPr>
          <a:lstStyle/>
          <a:p>
            <a:pPr>
              <a:defRPr/>
            </a:pPr>
            <a:r>
              <a:rPr lang="en-US" sz="1050" dirty="0">
                <a:solidFill>
                  <a:schemeClr val="tx1">
                    <a:lumMod val="50000"/>
                  </a:schemeClr>
                </a:solidFill>
                <a:latin typeface="Arial" charset="0"/>
                <a:ea typeface="ＭＳ Ｐゴシック" charset="-128"/>
                <a:cs typeface="ＭＳ Ｐゴシック" charset="-128"/>
              </a:rPr>
              <a:t>UC Agric Issues Center (2009)</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685800" y="152400"/>
            <a:ext cx="8001000" cy="1143000"/>
          </a:xfrm>
        </p:spPr>
        <p:txBody>
          <a:bodyPr/>
          <a:lstStyle/>
          <a:p>
            <a:r>
              <a:rPr lang="en-US" sz="2400" smtClean="0">
                <a:solidFill>
                  <a:schemeClr val="tx1"/>
                </a:solidFill>
                <a:latin typeface="Arial" pitchFamily="34" charset="0"/>
                <a:ea typeface="ＭＳ Ｐゴシック" pitchFamily="34" charset="-128"/>
              </a:rPr>
              <a:t>In 2006, California international agricultural</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rPr>
              <a:t> exports totaled 9.8 billion dollars.</a:t>
            </a:r>
          </a:p>
        </p:txBody>
      </p:sp>
      <p:pic>
        <p:nvPicPr>
          <p:cNvPr id="102403" name="Picture 5" descr="Screen shot 2010-08-27 at 3.40.20 PM.png"/>
          <p:cNvPicPr>
            <a:picLocks noChangeAspect="1"/>
          </p:cNvPicPr>
          <p:nvPr/>
        </p:nvPicPr>
        <p:blipFill>
          <a:blip r:embed="rId2"/>
          <a:srcRect/>
          <a:stretch>
            <a:fillRect/>
          </a:stretch>
        </p:blipFill>
        <p:spPr bwMode="auto">
          <a:xfrm>
            <a:off x="1143000" y="1498600"/>
            <a:ext cx="6705600" cy="4902200"/>
          </a:xfrm>
          <a:prstGeom prst="rect">
            <a:avLst/>
          </a:prstGeom>
          <a:noFill/>
          <a:ln w="9525">
            <a:noFill/>
            <a:miter lim="800000"/>
            <a:headEnd/>
            <a:tailEnd/>
          </a:ln>
        </p:spPr>
      </p:pic>
      <p:pic>
        <p:nvPicPr>
          <p:cNvPr id="8" name="Picture 7" descr="chcio 2 copy.jpg"/>
          <p:cNvPicPr>
            <a:picLocks noChangeAspect="1"/>
          </p:cNvPicPr>
          <p:nvPr/>
        </p:nvPicPr>
        <p:blipFill>
          <a:blip r:embed="rId3"/>
          <a:srcRect/>
          <a:stretch>
            <a:fillRect/>
          </a:stretch>
        </p:blipFill>
        <p:spPr bwMode="auto">
          <a:xfrm>
            <a:off x="5715000" y="2106613"/>
            <a:ext cx="2933700" cy="2617787"/>
          </a:xfrm>
          <a:prstGeom prst="rect">
            <a:avLst/>
          </a:prstGeom>
          <a:noFill/>
          <a:ln w="9525">
            <a:noFill/>
            <a:miter lim="800000"/>
            <a:headEnd/>
            <a:tailEnd/>
          </a:ln>
          <a:effectLst>
            <a:outerShdw blurRad="63500" dist="660400" dir="2700000" algn="tl" rotWithShape="0">
              <a:srgbClr val="000000">
                <a:alpha val="67000"/>
              </a:srgbClr>
            </a:outerShdw>
          </a:effectLst>
        </p:spPr>
      </p:pic>
      <p:sp>
        <p:nvSpPr>
          <p:cNvPr id="9" name="Rectangle 8"/>
          <p:cNvSpPr>
            <a:spLocks noChangeArrowheads="1"/>
          </p:cNvSpPr>
          <p:nvPr/>
        </p:nvSpPr>
        <p:spPr bwMode="auto">
          <a:xfrm>
            <a:off x="5715000" y="4572000"/>
            <a:ext cx="2933700" cy="685800"/>
          </a:xfrm>
          <a:prstGeom prst="rect">
            <a:avLst/>
          </a:prstGeom>
          <a:solidFill>
            <a:schemeClr val="bg1"/>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n-US" dirty="0">
                <a:solidFill>
                  <a:schemeClr val="lt1"/>
                </a:solidFill>
                <a:latin typeface="+mn-lt"/>
                <a:ea typeface="+mn-ea"/>
              </a:rPr>
              <a:t>Nuts to Iran (from Chico), via the United Arab Emirates</a:t>
            </a:r>
          </a:p>
        </p:txBody>
      </p:sp>
      <p:cxnSp>
        <p:nvCxnSpPr>
          <p:cNvPr id="11" name="Straight Arrow Connector 10"/>
          <p:cNvCxnSpPr>
            <a:cxnSpLocks noChangeShapeType="1"/>
          </p:cNvCxnSpPr>
          <p:nvPr/>
        </p:nvCxnSpPr>
        <p:spPr bwMode="auto">
          <a:xfrm>
            <a:off x="3276600" y="3503613"/>
            <a:ext cx="2895600" cy="1587"/>
          </a:xfrm>
          <a:prstGeom prst="straightConnector1">
            <a:avLst/>
          </a:prstGeom>
          <a:noFill/>
          <a:ln w="57150">
            <a:solidFill>
              <a:srgbClr val="FF0000"/>
            </a:solidFill>
            <a:round/>
            <a:headEnd/>
            <a:tailEnd type="arrow" w="med" len="med"/>
          </a:ln>
          <a:effectLst>
            <a:outerShdw blurRad="63500" dist="20000" dir="5400000" rotWithShape="0">
              <a:srgbClr val="000000">
                <a:alpha val="37999"/>
              </a:srgbClr>
            </a:outerShdw>
          </a:effectLst>
        </p:spPr>
      </p:cxnSp>
      <p:sp>
        <p:nvSpPr>
          <p:cNvPr id="102407" name="TextBox 6"/>
          <p:cNvSpPr txBox="1">
            <a:spLocks noChangeArrowheads="1"/>
          </p:cNvSpPr>
          <p:nvPr/>
        </p:nvSpPr>
        <p:spPr bwMode="auto">
          <a:xfrm>
            <a:off x="1143000" y="6124575"/>
            <a:ext cx="2011363" cy="252413"/>
          </a:xfrm>
          <a:prstGeom prst="rect">
            <a:avLst/>
          </a:prstGeom>
          <a:noFill/>
          <a:ln w="9525">
            <a:noFill/>
            <a:miter lim="800000"/>
            <a:headEnd/>
            <a:tailEnd/>
          </a:ln>
        </p:spPr>
        <p:txBody>
          <a:bodyPr wrap="none">
            <a:spAutoFit/>
          </a:bodyPr>
          <a:lstStyle/>
          <a:p>
            <a:r>
              <a:rPr lang="en-US" sz="1000">
                <a:solidFill>
                  <a:srgbClr val="7F7F7F"/>
                </a:solidFill>
              </a:rPr>
              <a:t>UC Agric Issues Center (2009)</a:t>
            </a:r>
            <a:endParaRPr lang="en-US">
              <a:solidFill>
                <a:srgbClr val="7F7F7F"/>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685800" y="5410200"/>
            <a:ext cx="8001000" cy="1447800"/>
          </a:xfrm>
        </p:spPr>
        <p:txBody>
          <a:bodyPr/>
          <a:lstStyle/>
          <a:p>
            <a:pPr algn="l" eaLnBrk="1" hangingPunct="1"/>
            <a:r>
              <a:rPr lang="en-US" sz="2200" smtClean="0">
                <a:solidFill>
                  <a:srgbClr val="FFFFFF"/>
                </a:solidFill>
                <a:latin typeface="Arial" pitchFamily="34" charset="0"/>
                <a:ea typeface="ＭＳ Ｐゴシック" pitchFamily="34" charset="-128"/>
              </a:rPr>
              <a:t>Sustained by irrigation from mountain snow and groundwater, the Great Central Valley is the most productive agricultural region in the world.</a:t>
            </a:r>
            <a:endParaRPr lang="en-US" sz="1000" smtClean="0">
              <a:solidFill>
                <a:srgbClr val="FFFFFF"/>
              </a:solidFill>
              <a:latin typeface="Arial" pitchFamily="34" charset="0"/>
              <a:ea typeface="ＭＳ Ｐゴシック" pitchFamily="34" charset="-128"/>
            </a:endParaRPr>
          </a:p>
        </p:txBody>
      </p:sp>
      <p:pic>
        <p:nvPicPr>
          <p:cNvPr id="103427" name="Picture 3" descr="page1-1004-full.jpg"/>
          <p:cNvPicPr>
            <a:picLocks noChangeAspect="1"/>
          </p:cNvPicPr>
          <p:nvPr/>
        </p:nvPicPr>
        <p:blipFill>
          <a:blip r:embed="rId2"/>
          <a:srcRect l="6378" t="2812" b="25313"/>
          <a:stretch>
            <a:fillRect/>
          </a:stretch>
        </p:blipFill>
        <p:spPr bwMode="auto">
          <a:xfrm>
            <a:off x="381000" y="469900"/>
            <a:ext cx="8382000" cy="4864100"/>
          </a:xfrm>
          <a:prstGeom prst="rect">
            <a:avLst/>
          </a:prstGeom>
          <a:noFill/>
          <a:ln w="9525">
            <a:noFill/>
            <a:miter lim="800000"/>
            <a:headEnd/>
            <a:tailEnd/>
          </a:ln>
        </p:spPr>
      </p:pic>
      <p:sp>
        <p:nvSpPr>
          <p:cNvPr id="103428" name="TextBox 4"/>
          <p:cNvSpPr txBox="1">
            <a:spLocks noChangeArrowheads="1"/>
          </p:cNvSpPr>
          <p:nvPr/>
        </p:nvSpPr>
        <p:spPr bwMode="auto">
          <a:xfrm>
            <a:off x="7467600" y="5029200"/>
            <a:ext cx="1282700" cy="261938"/>
          </a:xfrm>
          <a:prstGeom prst="rect">
            <a:avLst/>
          </a:prstGeom>
          <a:noFill/>
          <a:ln w="9525">
            <a:noFill/>
            <a:miter lim="800000"/>
            <a:headEnd/>
            <a:tailEnd/>
          </a:ln>
        </p:spPr>
        <p:txBody>
          <a:bodyPr wrap="none">
            <a:spAutoFit/>
          </a:bodyPr>
          <a:lstStyle/>
          <a:p>
            <a:r>
              <a:rPr lang="en-US" sz="1100">
                <a:solidFill>
                  <a:srgbClr val="FFFFFF"/>
                </a:solidFill>
              </a:rPr>
              <a:t>Prof. Wm. Bowen</a:t>
            </a:r>
            <a:endParaRPr lang="en-US" sz="1100"/>
          </a:p>
        </p:txBody>
      </p:sp>
      <p:sp>
        <p:nvSpPr>
          <p:cNvPr id="7" name="TextBox 6"/>
          <p:cNvSpPr txBox="1"/>
          <p:nvPr/>
        </p:nvSpPr>
        <p:spPr>
          <a:xfrm>
            <a:off x="4876800" y="2221468"/>
            <a:ext cx="2146742" cy="369332"/>
          </a:xfrm>
          <a:prstGeom prst="rect">
            <a:avLst/>
          </a:prstGeom>
          <a:noFill/>
          <a:effectLst/>
          <a:scene3d>
            <a:camera prst="orthographicFront">
              <a:rot lat="0" lon="0" rev="1260000"/>
            </a:camera>
            <a:lightRig rig="threePt" dir="t"/>
          </a:scene3d>
        </p:spPr>
        <p:txBody>
          <a:bodyPr wrap="none">
            <a:spAutoFit/>
          </a:bodyPr>
          <a:lstStyle/>
          <a:p>
            <a:pPr>
              <a:defRPr/>
            </a:pPr>
            <a:r>
              <a:rPr lang="en-US" dirty="0">
                <a:latin typeface="Arial" charset="0"/>
                <a:ea typeface="ＭＳ Ｐゴシック" charset="-128"/>
                <a:cs typeface="ＭＳ Ｐゴシック" charset="-128"/>
              </a:rPr>
              <a:t>San Joaquin Valley</a:t>
            </a:r>
          </a:p>
        </p:txBody>
      </p:sp>
      <p:sp>
        <p:nvSpPr>
          <p:cNvPr id="8" name="TextBox 7"/>
          <p:cNvSpPr txBox="1"/>
          <p:nvPr/>
        </p:nvSpPr>
        <p:spPr>
          <a:xfrm>
            <a:off x="2819400" y="2831068"/>
            <a:ext cx="2108269" cy="369332"/>
          </a:xfrm>
          <a:prstGeom prst="rect">
            <a:avLst/>
          </a:prstGeom>
          <a:noFill/>
          <a:scene3d>
            <a:camera prst="orthographicFront">
              <a:rot lat="0" lon="0" rev="360000"/>
            </a:camera>
            <a:lightRig rig="threePt" dir="t"/>
          </a:scene3d>
        </p:spPr>
        <p:txBody>
          <a:bodyPr wrap="none">
            <a:spAutoFit/>
          </a:bodyPr>
          <a:lstStyle/>
          <a:p>
            <a:pPr>
              <a:defRPr/>
            </a:pPr>
            <a:r>
              <a:rPr lang="en-US" dirty="0">
                <a:latin typeface="Arial" charset="0"/>
                <a:ea typeface="ＭＳ Ｐゴシック" charset="-128"/>
                <a:cs typeface="ＭＳ Ｐゴシック" charset="-128"/>
              </a:rPr>
              <a:t>Sacramento Valley</a:t>
            </a:r>
          </a:p>
        </p:txBody>
      </p:sp>
      <p:sp>
        <p:nvSpPr>
          <p:cNvPr id="14" name="Freeform 13"/>
          <p:cNvSpPr>
            <a:spLocks/>
          </p:cNvSpPr>
          <p:nvPr/>
        </p:nvSpPr>
        <p:spPr bwMode="auto">
          <a:xfrm>
            <a:off x="4800600" y="2925763"/>
            <a:ext cx="425450" cy="604837"/>
          </a:xfrm>
          <a:custGeom>
            <a:avLst/>
            <a:gdLst>
              <a:gd name="T0" fmla="*/ 425450 w 508000"/>
              <a:gd name="T1" fmla="*/ 604140 h 604140"/>
              <a:gd name="T2" fmla="*/ 404178 w 508000"/>
              <a:gd name="T3" fmla="*/ 566040 h 604140"/>
              <a:gd name="T4" fmla="*/ 398859 w 508000"/>
              <a:gd name="T5" fmla="*/ 546990 h 604140"/>
              <a:gd name="T6" fmla="*/ 361633 w 508000"/>
              <a:gd name="T7" fmla="*/ 527940 h 604140"/>
              <a:gd name="T8" fmla="*/ 255270 w 508000"/>
              <a:gd name="T9" fmla="*/ 521590 h 604140"/>
              <a:gd name="T10" fmla="*/ 212725 w 508000"/>
              <a:gd name="T11" fmla="*/ 489840 h 604140"/>
              <a:gd name="T12" fmla="*/ 202089 w 508000"/>
              <a:gd name="T13" fmla="*/ 451740 h 604140"/>
              <a:gd name="T14" fmla="*/ 218043 w 508000"/>
              <a:gd name="T15" fmla="*/ 337440 h 604140"/>
              <a:gd name="T16" fmla="*/ 223361 w 508000"/>
              <a:gd name="T17" fmla="*/ 318390 h 604140"/>
              <a:gd name="T18" fmla="*/ 228679 w 508000"/>
              <a:gd name="T19" fmla="*/ 299340 h 604140"/>
              <a:gd name="T20" fmla="*/ 223361 w 508000"/>
              <a:gd name="T21" fmla="*/ 229490 h 604140"/>
              <a:gd name="T22" fmla="*/ 223361 w 508000"/>
              <a:gd name="T23" fmla="*/ 172340 h 604140"/>
              <a:gd name="T24" fmla="*/ 239316 w 508000"/>
              <a:gd name="T25" fmla="*/ 153290 h 604140"/>
              <a:gd name="T26" fmla="*/ 249952 w 508000"/>
              <a:gd name="T27" fmla="*/ 115190 h 604140"/>
              <a:gd name="T28" fmla="*/ 255270 w 508000"/>
              <a:gd name="T29" fmla="*/ 96140 h 604140"/>
              <a:gd name="T30" fmla="*/ 249952 w 508000"/>
              <a:gd name="T31" fmla="*/ 64390 h 604140"/>
              <a:gd name="T32" fmla="*/ 244634 w 508000"/>
              <a:gd name="T33" fmla="*/ 45340 h 604140"/>
              <a:gd name="T34" fmla="*/ 228679 w 508000"/>
              <a:gd name="T35" fmla="*/ 38990 h 604140"/>
              <a:gd name="T36" fmla="*/ 212725 w 508000"/>
              <a:gd name="T37" fmla="*/ 26290 h 604140"/>
              <a:gd name="T38" fmla="*/ 180816 w 508000"/>
              <a:gd name="T39" fmla="*/ 7240 h 604140"/>
              <a:gd name="T40" fmla="*/ 47863 w 508000"/>
              <a:gd name="T41" fmla="*/ 13590 h 604140"/>
              <a:gd name="T42" fmla="*/ 0 w 508000"/>
              <a:gd name="T43" fmla="*/ 19940 h 6041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8000" h="604140">
                <a:moveTo>
                  <a:pt x="508000" y="604140"/>
                </a:moveTo>
                <a:cubicBezTo>
                  <a:pt x="499533" y="591440"/>
                  <a:pt x="487427" y="580520"/>
                  <a:pt x="482600" y="566040"/>
                </a:cubicBezTo>
                <a:cubicBezTo>
                  <a:pt x="480483" y="559690"/>
                  <a:pt x="480431" y="552217"/>
                  <a:pt x="476250" y="546990"/>
                </a:cubicBezTo>
                <a:cubicBezTo>
                  <a:pt x="467192" y="535668"/>
                  <a:pt x="444873" y="529029"/>
                  <a:pt x="431800" y="527940"/>
                </a:cubicBezTo>
                <a:cubicBezTo>
                  <a:pt x="389560" y="524420"/>
                  <a:pt x="347133" y="523707"/>
                  <a:pt x="304800" y="521590"/>
                </a:cubicBezTo>
                <a:cubicBezTo>
                  <a:pt x="273274" y="511081"/>
                  <a:pt x="266250" y="517404"/>
                  <a:pt x="254000" y="489840"/>
                </a:cubicBezTo>
                <a:cubicBezTo>
                  <a:pt x="248563" y="477607"/>
                  <a:pt x="241300" y="451740"/>
                  <a:pt x="241300" y="451740"/>
                </a:cubicBezTo>
                <a:cubicBezTo>
                  <a:pt x="248762" y="362199"/>
                  <a:pt x="239590" y="399720"/>
                  <a:pt x="260350" y="337440"/>
                </a:cubicBezTo>
                <a:lnTo>
                  <a:pt x="266700" y="318390"/>
                </a:lnTo>
                <a:lnTo>
                  <a:pt x="273050" y="299340"/>
                </a:lnTo>
                <a:cubicBezTo>
                  <a:pt x="270933" y="276057"/>
                  <a:pt x="269790" y="252664"/>
                  <a:pt x="266700" y="229490"/>
                </a:cubicBezTo>
                <a:cubicBezTo>
                  <a:pt x="263095" y="202450"/>
                  <a:pt x="252007" y="201726"/>
                  <a:pt x="266700" y="172340"/>
                </a:cubicBezTo>
                <a:cubicBezTo>
                  <a:pt x="270716" y="164308"/>
                  <a:pt x="279400" y="159640"/>
                  <a:pt x="285750" y="153290"/>
                </a:cubicBezTo>
                <a:lnTo>
                  <a:pt x="298450" y="115190"/>
                </a:lnTo>
                <a:lnTo>
                  <a:pt x="304800" y="96140"/>
                </a:lnTo>
                <a:cubicBezTo>
                  <a:pt x="302683" y="85557"/>
                  <a:pt x="301068" y="74861"/>
                  <a:pt x="298450" y="64390"/>
                </a:cubicBezTo>
                <a:cubicBezTo>
                  <a:pt x="296827" y="57896"/>
                  <a:pt x="296833" y="50073"/>
                  <a:pt x="292100" y="45340"/>
                </a:cubicBezTo>
                <a:cubicBezTo>
                  <a:pt x="287367" y="40607"/>
                  <a:pt x="279037" y="41983"/>
                  <a:pt x="273050" y="38990"/>
                </a:cubicBezTo>
                <a:cubicBezTo>
                  <a:pt x="266224" y="35577"/>
                  <a:pt x="260826" y="29703"/>
                  <a:pt x="254000" y="26290"/>
                </a:cubicBezTo>
                <a:cubicBezTo>
                  <a:pt x="201420" y="0"/>
                  <a:pt x="270495" y="43636"/>
                  <a:pt x="215900" y="7240"/>
                </a:cubicBezTo>
                <a:lnTo>
                  <a:pt x="57150" y="13590"/>
                </a:lnTo>
                <a:cubicBezTo>
                  <a:pt x="38016" y="14716"/>
                  <a:pt x="0" y="19940"/>
                  <a:pt x="0" y="19940"/>
                </a:cubicBezTo>
              </a:path>
            </a:pathLst>
          </a:custGeom>
          <a:noFill/>
          <a:ln w="25400" cap="flat" cmpd="sng">
            <a:solidFill>
              <a:schemeClr val="accent1"/>
            </a:solidFill>
            <a:prstDash val="solid"/>
            <a:round/>
            <a:headEnd/>
            <a:tailEnd/>
          </a:ln>
          <a:effectLst>
            <a:outerShdw blurRad="63500" dist="20000" dir="5400000" rotWithShape="0">
              <a:srgbClr val="000000">
                <a:alpha val="37999"/>
              </a:srgbClr>
            </a:outerShdw>
          </a:effectLst>
        </p:spPr>
        <p:txBody>
          <a:bodyPr anchor="ctr"/>
          <a:lstStyle/>
          <a:p>
            <a:pPr>
              <a:defRPr/>
            </a:pPr>
            <a:endParaRPr lang="en-US">
              <a:latin typeface="Arial" pitchFamily="1" charset="0"/>
              <a:ea typeface="ＭＳ Ｐゴシック" pitchFamily="1" charset="-128"/>
              <a:cs typeface="ＭＳ Ｐゴシック" pitchFamily="1" charset="-128"/>
            </a:endParaRPr>
          </a:p>
        </p:txBody>
      </p:sp>
      <p:cxnSp>
        <p:nvCxnSpPr>
          <p:cNvPr id="16" name="Curved Connector 15"/>
          <p:cNvCxnSpPr>
            <a:cxnSpLocks noChangeShapeType="1"/>
          </p:cNvCxnSpPr>
          <p:nvPr/>
        </p:nvCxnSpPr>
        <p:spPr bwMode="auto">
          <a:xfrm rot="5400000">
            <a:off x="4953000" y="2819400"/>
            <a:ext cx="457200" cy="304800"/>
          </a:xfrm>
          <a:prstGeom prst="curvedConnector3">
            <a:avLst>
              <a:gd name="adj1" fmla="val 50000"/>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ctrTitle"/>
          </p:nvPr>
        </p:nvSpPr>
        <p:spPr>
          <a:xfrm>
            <a:off x="384175" y="4244975"/>
            <a:ext cx="4492625" cy="1470025"/>
          </a:xfrm>
        </p:spPr>
        <p:txBody>
          <a:bodyPr/>
          <a:lstStyle/>
          <a:p>
            <a:pPr algn="l" eaLnBrk="1" hangingPunct="1"/>
            <a:r>
              <a:rPr lang="en-US" smtClean="0">
                <a:solidFill>
                  <a:schemeClr val="tx1"/>
                </a:solidFill>
                <a:latin typeface="Arial" pitchFamily="34" charset="0"/>
                <a:ea typeface="ＭＳ Ｐゴシック" pitchFamily="34" charset="-128"/>
              </a:rPr>
              <a:t>Sacramento Valley rice fields</a:t>
            </a:r>
            <a:r>
              <a:rPr lang="en-US" smtClean="0">
                <a:solidFill>
                  <a:srgbClr val="C4BD97"/>
                </a:solidFill>
                <a:latin typeface="Arial" pitchFamily="34" charset="0"/>
                <a:ea typeface="ＭＳ Ｐゴシック" pitchFamily="34" charset="-128"/>
              </a:rPr>
              <a:t/>
            </a:r>
            <a:br>
              <a:rPr lang="en-US" smtClean="0">
                <a:solidFill>
                  <a:srgbClr val="C4BD97"/>
                </a:solidFill>
                <a:latin typeface="Arial" pitchFamily="34" charset="0"/>
                <a:ea typeface="ＭＳ Ｐゴシック" pitchFamily="34" charset="-128"/>
              </a:rPr>
            </a:br>
            <a:r>
              <a:rPr lang="en-US" smtClean="0">
                <a:solidFill>
                  <a:srgbClr val="C4BD97"/>
                </a:solidFill>
                <a:latin typeface="Arial" pitchFamily="34" charset="0"/>
                <a:ea typeface="ＭＳ Ｐゴシック" pitchFamily="34" charset="-128"/>
              </a:rPr>
              <a:t/>
            </a:r>
            <a:br>
              <a:rPr lang="en-US" smtClean="0">
                <a:solidFill>
                  <a:srgbClr val="C4BD97"/>
                </a:solidFill>
                <a:latin typeface="Arial" pitchFamily="34" charset="0"/>
                <a:ea typeface="ＭＳ Ｐゴシック" pitchFamily="34" charset="-128"/>
              </a:rPr>
            </a:br>
            <a:r>
              <a:rPr lang="en-US" smtClean="0">
                <a:solidFill>
                  <a:srgbClr val="C4BD97"/>
                </a:solidFill>
                <a:latin typeface="Arial" pitchFamily="34" charset="0"/>
                <a:ea typeface="ＭＳ Ｐゴシック" pitchFamily="34" charset="-128"/>
              </a:rPr>
              <a:t/>
            </a:r>
            <a:br>
              <a:rPr lang="en-US" smtClean="0">
                <a:solidFill>
                  <a:srgbClr val="C4BD97"/>
                </a:solidFill>
                <a:latin typeface="Arial" pitchFamily="34" charset="0"/>
                <a:ea typeface="ＭＳ Ｐゴシック" pitchFamily="34" charset="-128"/>
              </a:rPr>
            </a:br>
            <a:r>
              <a:rPr lang="en-US" smtClean="0">
                <a:solidFill>
                  <a:srgbClr val="C4BD97"/>
                </a:solidFill>
                <a:latin typeface="Arial" pitchFamily="34" charset="0"/>
                <a:ea typeface="ＭＳ Ｐゴシック" pitchFamily="34" charset="-128"/>
              </a:rPr>
              <a:t/>
            </a:r>
            <a:br>
              <a:rPr lang="en-US" smtClean="0">
                <a:solidFill>
                  <a:srgbClr val="C4BD97"/>
                </a:solidFill>
                <a:latin typeface="Arial" pitchFamily="34" charset="0"/>
                <a:ea typeface="ＭＳ Ｐゴシック" pitchFamily="34" charset="-128"/>
              </a:rPr>
            </a:br>
            <a:r>
              <a:rPr lang="en-US" smtClean="0">
                <a:solidFill>
                  <a:srgbClr val="C4BD97"/>
                </a:solidFill>
                <a:latin typeface="Arial" pitchFamily="34" charset="0"/>
                <a:ea typeface="ＭＳ Ｐゴシック" pitchFamily="34" charset="-128"/>
              </a:rPr>
              <a:t/>
            </a:r>
            <a:br>
              <a:rPr lang="en-US" smtClean="0">
                <a:solidFill>
                  <a:srgbClr val="C4BD97"/>
                </a:solidFill>
                <a:latin typeface="Arial" pitchFamily="34" charset="0"/>
                <a:ea typeface="ＭＳ Ｐゴシック" pitchFamily="34" charset="-128"/>
              </a:rPr>
            </a:br>
            <a:r>
              <a:rPr lang="en-US" smtClean="0">
                <a:solidFill>
                  <a:srgbClr val="C4BD97"/>
                </a:solidFill>
                <a:latin typeface="Arial" pitchFamily="34" charset="0"/>
                <a:ea typeface="ＭＳ Ｐゴシック" pitchFamily="34" charset="-128"/>
              </a:rPr>
              <a:t>Provide habitat for waterfowl</a:t>
            </a:r>
          </a:p>
        </p:txBody>
      </p:sp>
      <p:pic>
        <p:nvPicPr>
          <p:cNvPr id="4" name="Picture 3" descr="Rice-Paddies-082.jpg"/>
          <p:cNvPicPr>
            <a:picLocks noChangeAspect="1"/>
          </p:cNvPicPr>
          <p:nvPr/>
        </p:nvPicPr>
        <p:blipFill>
          <a:blip r:embed="rId2"/>
          <a:srcRect/>
          <a:stretch>
            <a:fillRect/>
          </a:stretch>
        </p:blipFill>
        <p:spPr bwMode="auto">
          <a:xfrm>
            <a:off x="384175" y="220663"/>
            <a:ext cx="4826000" cy="3208337"/>
          </a:xfrm>
          <a:prstGeom prst="rect">
            <a:avLst/>
          </a:prstGeom>
          <a:noFill/>
          <a:ln w="9525">
            <a:noFill/>
            <a:miter lim="800000"/>
            <a:headEnd/>
            <a:tailEnd/>
          </a:ln>
          <a:effectLst>
            <a:outerShdw blurRad="63500" dist="520701" dir="2700000" algn="tl" rotWithShape="0">
              <a:srgbClr val="000000">
                <a:alpha val="37999"/>
              </a:srgbClr>
            </a:outerShdw>
          </a:effectLst>
        </p:spPr>
      </p:pic>
      <p:sp>
        <p:nvSpPr>
          <p:cNvPr id="104452" name="TextBox 4"/>
          <p:cNvSpPr txBox="1">
            <a:spLocks noChangeArrowheads="1"/>
          </p:cNvSpPr>
          <p:nvPr/>
        </p:nvSpPr>
        <p:spPr bwMode="auto">
          <a:xfrm>
            <a:off x="384175" y="3200400"/>
            <a:ext cx="962025" cy="261938"/>
          </a:xfrm>
          <a:prstGeom prst="rect">
            <a:avLst/>
          </a:prstGeom>
          <a:noFill/>
          <a:ln w="9525">
            <a:noFill/>
            <a:miter lim="800000"/>
            <a:headEnd/>
            <a:tailEnd/>
          </a:ln>
        </p:spPr>
        <p:txBody>
          <a:bodyPr wrap="none">
            <a:spAutoFit/>
          </a:bodyPr>
          <a:lstStyle/>
          <a:p>
            <a:r>
              <a:rPr lang="en-US" sz="1100"/>
              <a:t>R. Campbell</a:t>
            </a:r>
          </a:p>
        </p:txBody>
      </p:sp>
      <p:pic>
        <p:nvPicPr>
          <p:cNvPr id="104453" name="Picture 2" descr="Snow-Geese1.jpg"/>
          <p:cNvPicPr>
            <a:picLocks noChangeAspect="1"/>
          </p:cNvPicPr>
          <p:nvPr/>
        </p:nvPicPr>
        <p:blipFill>
          <a:blip r:embed="rId3"/>
          <a:srcRect/>
          <a:stretch>
            <a:fillRect/>
          </a:stretch>
        </p:blipFill>
        <p:spPr bwMode="auto">
          <a:xfrm>
            <a:off x="4953000" y="2667000"/>
            <a:ext cx="4038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ctrTitle"/>
          </p:nvPr>
        </p:nvSpPr>
        <p:spPr>
          <a:xfrm>
            <a:off x="457200" y="484188"/>
            <a:ext cx="5334000" cy="1470025"/>
          </a:xfrm>
        </p:spPr>
        <p:txBody>
          <a:bodyPr/>
          <a:lstStyle/>
          <a:p>
            <a:pPr eaLnBrk="1" hangingPunct="1"/>
            <a:r>
              <a:rPr lang="en-US" sz="3200" smtClean="0">
                <a:solidFill>
                  <a:schemeClr val="tx1"/>
                </a:solidFill>
                <a:latin typeface="Arial" pitchFamily="34" charset="0"/>
                <a:ea typeface="ＭＳ Ｐゴシック" pitchFamily="34" charset="-128"/>
              </a:rPr>
              <a:t>But our agricultural lands are succumbing to urbanization.</a:t>
            </a:r>
          </a:p>
        </p:txBody>
      </p:sp>
      <p:pic>
        <p:nvPicPr>
          <p:cNvPr id="50179" name="Picture 4" descr="Screen shot 2010-08-24 at 5.46.12 PM.png"/>
          <p:cNvPicPr>
            <a:picLocks noChangeAspect="1"/>
          </p:cNvPicPr>
          <p:nvPr/>
        </p:nvPicPr>
        <p:blipFill>
          <a:blip r:embed="rId2"/>
          <a:srcRect/>
          <a:stretch>
            <a:fillRect/>
          </a:stretch>
        </p:blipFill>
        <p:spPr bwMode="auto">
          <a:xfrm>
            <a:off x="5715000" y="304800"/>
            <a:ext cx="2870200" cy="6145213"/>
          </a:xfrm>
          <a:prstGeom prst="rect">
            <a:avLst/>
          </a:prstGeom>
          <a:noFill/>
          <a:ln w="9525">
            <a:noFill/>
            <a:miter lim="800000"/>
            <a:headEnd/>
            <a:tailEnd/>
          </a:ln>
          <a:effectLst>
            <a:outerShdw blurRad="63500" dist="1384300" dir="2700000" algn="tl" rotWithShape="0">
              <a:srgbClr val="000000">
                <a:alpha val="42999"/>
              </a:srgbClr>
            </a:outerShdw>
          </a:effectLst>
        </p:spPr>
      </p:pic>
      <p:sp>
        <p:nvSpPr>
          <p:cNvPr id="105476" name="TextBox 5"/>
          <p:cNvSpPr txBox="1">
            <a:spLocks noChangeArrowheads="1"/>
          </p:cNvSpPr>
          <p:nvPr/>
        </p:nvSpPr>
        <p:spPr bwMode="auto">
          <a:xfrm>
            <a:off x="304800" y="2219325"/>
            <a:ext cx="4640263" cy="3724275"/>
          </a:xfrm>
          <a:prstGeom prst="rect">
            <a:avLst/>
          </a:prstGeom>
          <a:noFill/>
          <a:ln w="9525">
            <a:noFill/>
            <a:miter lim="800000"/>
            <a:headEnd/>
            <a:tailEnd/>
          </a:ln>
        </p:spPr>
        <p:txBody>
          <a:bodyPr wrap="none">
            <a:spAutoFit/>
          </a:bodyPr>
          <a:lstStyle/>
          <a:p>
            <a:r>
              <a:rPr lang="en-US" sz="2400">
                <a:solidFill>
                  <a:schemeClr val="bg1"/>
                </a:solidFill>
              </a:rPr>
              <a:t>Central Valley urban centers:</a:t>
            </a:r>
          </a:p>
          <a:p>
            <a:endParaRPr lang="en-US"/>
          </a:p>
          <a:p>
            <a:pPr>
              <a:spcAft>
                <a:spcPts val="1200"/>
              </a:spcAft>
            </a:pPr>
            <a:r>
              <a:rPr lang="en-US" sz="2400">
                <a:solidFill>
                  <a:srgbClr val="BFBFBF"/>
                </a:solidFill>
              </a:rPr>
              <a:t>Are replacing croplands</a:t>
            </a:r>
          </a:p>
          <a:p>
            <a:pPr>
              <a:spcAft>
                <a:spcPts val="1200"/>
              </a:spcAft>
            </a:pPr>
            <a:r>
              <a:rPr lang="en-US" sz="2400">
                <a:solidFill>
                  <a:srgbClr val="BFBFBF"/>
                </a:solidFill>
              </a:rPr>
              <a:t>Will eventually rival So Cal</a:t>
            </a:r>
          </a:p>
          <a:p>
            <a:pPr>
              <a:spcAft>
                <a:spcPts val="1200"/>
              </a:spcAft>
            </a:pPr>
            <a:r>
              <a:rPr lang="en-US" sz="2400">
                <a:solidFill>
                  <a:srgbClr val="BFBFBF"/>
                </a:solidFill>
              </a:rPr>
              <a:t>Increase regional temperatures</a:t>
            </a:r>
          </a:p>
          <a:p>
            <a:pPr>
              <a:spcAft>
                <a:spcPts val="1200"/>
              </a:spcAft>
            </a:pPr>
            <a:r>
              <a:rPr lang="en-US" sz="2400">
                <a:solidFill>
                  <a:srgbClr val="BFBFBF"/>
                </a:solidFill>
              </a:rPr>
              <a:t>Provide more affordable housing</a:t>
            </a:r>
          </a:p>
          <a:p>
            <a:pPr>
              <a:spcAft>
                <a:spcPts val="1200"/>
              </a:spcAft>
            </a:pPr>
            <a:r>
              <a:rPr lang="en-US" sz="2400">
                <a:solidFill>
                  <a:srgbClr val="BFBFBF"/>
                </a:solidFill>
              </a:rPr>
              <a:t>Use much less water than crops</a:t>
            </a:r>
          </a:p>
          <a:p>
            <a:pPr>
              <a:spcAft>
                <a:spcPts val="1200"/>
              </a:spcAft>
            </a:pPr>
            <a:endParaRPr lang="en-US" sz="2400">
              <a:solidFill>
                <a:srgbClr val="000000"/>
              </a:solidFill>
            </a:endParaRPr>
          </a:p>
        </p:txBody>
      </p:sp>
      <p:sp>
        <p:nvSpPr>
          <p:cNvPr id="5" name="TextBox 4"/>
          <p:cNvSpPr txBox="1"/>
          <p:nvPr/>
        </p:nvSpPr>
        <p:spPr>
          <a:xfrm>
            <a:off x="5287963" y="6527800"/>
            <a:ext cx="3627437" cy="254000"/>
          </a:xfrm>
          <a:prstGeom prst="rect">
            <a:avLst/>
          </a:prstGeom>
          <a:noFill/>
        </p:spPr>
        <p:txBody>
          <a:bodyPr wrap="none">
            <a:spAutoFit/>
          </a:bodyPr>
          <a:lstStyle/>
          <a:p>
            <a:pPr>
              <a:defRPr/>
            </a:pPr>
            <a:r>
              <a:rPr lang="en-US" sz="1050" dirty="0">
                <a:solidFill>
                  <a:schemeClr val="tx1">
                    <a:lumMod val="75000"/>
                  </a:schemeClr>
                </a:solidFill>
                <a:latin typeface="Arial" charset="0"/>
                <a:ea typeface="ＭＳ Ｐゴシック" charset="-128"/>
                <a:cs typeface="ＭＳ Ｐゴシック" charset="-128"/>
              </a:rPr>
              <a:t>Farmland Mapping &amp; Monitoring Pgm; CDC; CDF; CDWR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648200" y="114300"/>
            <a:ext cx="4343400" cy="2019300"/>
          </a:xfrm>
        </p:spPr>
        <p:txBody>
          <a:bodyPr/>
          <a:lstStyle/>
          <a:p>
            <a:pPr eaLnBrk="1" hangingPunct="1"/>
            <a:r>
              <a:rPr lang="en-US" sz="3200" smtClean="0">
                <a:solidFill>
                  <a:srgbClr val="ECD01F"/>
                </a:solidFill>
                <a:latin typeface="Arial" pitchFamily="34" charset="0"/>
                <a:ea typeface="ＭＳ Ｐゴシック" pitchFamily="34" charset="-128"/>
              </a:rPr>
              <a:t>The land of Queen Califa is unique</a:t>
            </a:r>
            <a:br>
              <a:rPr lang="en-US" sz="3200" smtClean="0">
                <a:solidFill>
                  <a:srgbClr val="ECD01F"/>
                </a:solidFill>
                <a:latin typeface="Arial" pitchFamily="34" charset="0"/>
                <a:ea typeface="ＭＳ Ｐゴシック" pitchFamily="34" charset="-128"/>
              </a:rPr>
            </a:br>
            <a:r>
              <a:rPr lang="en-US" sz="3200" smtClean="0">
                <a:solidFill>
                  <a:srgbClr val="ECD01F"/>
                </a:solidFill>
                <a:latin typeface="Arial" pitchFamily="34" charset="0"/>
                <a:ea typeface="ＭＳ Ｐゴシック" pitchFamily="34" charset="-128"/>
              </a:rPr>
              <a:t> due to…</a:t>
            </a:r>
            <a:endParaRPr lang="en-US" sz="3600" smtClean="0">
              <a:latin typeface="Arial" pitchFamily="34" charset="0"/>
              <a:ea typeface="ＭＳ Ｐゴシック" pitchFamily="34" charset="-128"/>
            </a:endParaRPr>
          </a:p>
        </p:txBody>
      </p:sp>
      <p:sp>
        <p:nvSpPr>
          <p:cNvPr id="106499" name="Rectangle 3"/>
          <p:cNvSpPr>
            <a:spLocks noChangeArrowheads="1"/>
          </p:cNvSpPr>
          <p:nvPr/>
        </p:nvSpPr>
        <p:spPr bwMode="auto">
          <a:xfrm>
            <a:off x="6030913" y="1984375"/>
            <a:ext cx="2198687" cy="4416425"/>
          </a:xfrm>
          <a:prstGeom prst="rect">
            <a:avLst/>
          </a:prstGeom>
          <a:noFill/>
          <a:ln w="9525">
            <a:noFill/>
            <a:miter lim="800000"/>
            <a:headEnd/>
            <a:tailEnd/>
          </a:ln>
        </p:spPr>
        <p:txBody>
          <a:bodyPr wrap="none">
            <a:spAutoFit/>
          </a:bodyPr>
          <a:lstStyle/>
          <a:p>
            <a:pPr algn="ctr">
              <a:lnSpc>
                <a:spcPct val="120000"/>
              </a:lnSpc>
              <a:spcAft>
                <a:spcPts val="600"/>
              </a:spcAft>
            </a:pPr>
            <a:r>
              <a:rPr lang="en-US" sz="3000"/>
              <a:t>Location</a:t>
            </a:r>
          </a:p>
          <a:p>
            <a:pPr algn="ctr">
              <a:lnSpc>
                <a:spcPct val="120000"/>
              </a:lnSpc>
              <a:spcAft>
                <a:spcPts val="600"/>
              </a:spcAft>
            </a:pPr>
            <a:r>
              <a:rPr lang="en-US" sz="3000"/>
              <a:t>Size</a:t>
            </a:r>
          </a:p>
          <a:p>
            <a:pPr algn="ctr">
              <a:lnSpc>
                <a:spcPct val="120000"/>
              </a:lnSpc>
              <a:spcAft>
                <a:spcPts val="600"/>
              </a:spcAft>
            </a:pPr>
            <a:r>
              <a:rPr lang="en-US" sz="3000"/>
              <a:t>Topography</a:t>
            </a:r>
          </a:p>
          <a:p>
            <a:pPr algn="ctr">
              <a:lnSpc>
                <a:spcPct val="120000"/>
              </a:lnSpc>
              <a:spcAft>
                <a:spcPts val="600"/>
              </a:spcAft>
            </a:pPr>
            <a:r>
              <a:rPr lang="en-US" sz="3000"/>
              <a:t>Climate</a:t>
            </a:r>
          </a:p>
          <a:p>
            <a:pPr algn="ctr">
              <a:lnSpc>
                <a:spcPct val="120000"/>
              </a:lnSpc>
              <a:spcAft>
                <a:spcPts val="600"/>
              </a:spcAft>
            </a:pPr>
            <a:r>
              <a:rPr lang="en-US" sz="3000"/>
              <a:t>Population</a:t>
            </a:r>
          </a:p>
          <a:p>
            <a:pPr algn="ctr">
              <a:lnSpc>
                <a:spcPct val="120000"/>
              </a:lnSpc>
              <a:spcAft>
                <a:spcPts val="600"/>
              </a:spcAft>
            </a:pPr>
            <a:r>
              <a:rPr lang="en-US" sz="3000"/>
              <a:t>Economy</a:t>
            </a:r>
          </a:p>
          <a:p>
            <a:pPr algn="ctr">
              <a:lnSpc>
                <a:spcPct val="120000"/>
              </a:lnSpc>
              <a:spcAft>
                <a:spcPts val="1200"/>
              </a:spcAft>
            </a:pPr>
            <a:endParaRPr lang="en-US" sz="3000"/>
          </a:p>
        </p:txBody>
      </p:sp>
      <p:pic>
        <p:nvPicPr>
          <p:cNvPr id="6" name="Picture 5" descr="page1-1000-full.jpg"/>
          <p:cNvPicPr>
            <a:picLocks noChangeAspect="1"/>
          </p:cNvPicPr>
          <p:nvPr/>
        </p:nvPicPr>
        <p:blipFill>
          <a:blip r:embed="rId3"/>
          <a:srcRect t="5625" r="29055" b="5625"/>
          <a:stretch>
            <a:fillRect/>
          </a:stretch>
        </p:blipFill>
        <p:spPr>
          <a:xfrm>
            <a:off x="76200" y="1524000"/>
            <a:ext cx="4915449" cy="4648200"/>
          </a:xfrm>
          <a:prstGeom prst="rect">
            <a:avLst/>
          </a:prstGeom>
          <a:effectLst>
            <a:outerShdw blurRad="635000" dist="1689100" dir="2700000" algn="tl" rotWithShape="0">
              <a:srgbClr val="000000">
                <a:alpha val="43000"/>
              </a:srgbClr>
            </a:outerShdw>
          </a:effectLst>
          <a:scene3d>
            <a:camera prst="orthographicFront">
              <a:rot lat="0" lon="0" rev="960000"/>
            </a:camera>
            <a:lightRig rig="threePt" dir="t"/>
          </a:scene3d>
        </p:spPr>
      </p:pic>
      <p:sp>
        <p:nvSpPr>
          <p:cNvPr id="106501" name="TextBox 4"/>
          <p:cNvSpPr txBox="1">
            <a:spLocks noChangeArrowheads="1"/>
          </p:cNvSpPr>
          <p:nvPr/>
        </p:nvSpPr>
        <p:spPr bwMode="auto">
          <a:xfrm>
            <a:off x="968375" y="228600"/>
            <a:ext cx="2160588" cy="646113"/>
          </a:xfrm>
          <a:prstGeom prst="rect">
            <a:avLst/>
          </a:prstGeom>
          <a:noFill/>
          <a:ln w="9525">
            <a:noFill/>
            <a:miter lim="800000"/>
            <a:headEnd/>
            <a:tailEnd/>
          </a:ln>
        </p:spPr>
        <p:txBody>
          <a:bodyPr wrap="none">
            <a:spAutoFit/>
          </a:bodyPr>
          <a:lstStyle/>
          <a:p>
            <a:r>
              <a:rPr lang="en-US" sz="3600"/>
              <a:t>Review…</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381000"/>
            <a:ext cx="3962400" cy="4800600"/>
          </a:xfrm>
        </p:spPr>
        <p:txBody>
          <a:bodyPr/>
          <a:lstStyle/>
          <a:p>
            <a:pPr>
              <a:spcAft>
                <a:spcPts val="1200"/>
              </a:spcAft>
            </a:pPr>
            <a:r>
              <a:rPr lang="en-US" sz="2400" smtClean="0">
                <a:solidFill>
                  <a:schemeClr val="tx1"/>
                </a:solidFill>
                <a:latin typeface="Arial" pitchFamily="34" charset="0"/>
                <a:ea typeface="ＭＳ Ｐゴシック" pitchFamily="34" charset="-128"/>
              </a:rPr>
              <a:t>For more on</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rPr>
              <a:t> </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rPr>
              <a:t>California geography</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rPr>
              <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rPr>
              <a:t> refer to: </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rPr>
              <a:t/>
            </a:r>
            <a:br>
              <a:rPr lang="en-US" sz="2400" smtClean="0">
                <a:solidFill>
                  <a:schemeClr val="tx1"/>
                </a:solidFill>
                <a:latin typeface="Arial" pitchFamily="34" charset="0"/>
                <a:ea typeface="ＭＳ Ｐゴシック" pitchFamily="34" charset="-128"/>
              </a:rPr>
            </a:br>
            <a:r>
              <a:rPr lang="en-US" sz="2400" smtClean="0">
                <a:solidFill>
                  <a:schemeClr val="tx1"/>
                </a:solidFill>
                <a:latin typeface="Arial" pitchFamily="34" charset="0"/>
                <a:ea typeface="ＭＳ Ｐゴシック" pitchFamily="34" charset="-128"/>
                <a:hlinkClick r:id="rId2"/>
              </a:rPr>
              <a:t>calgeography.org</a:t>
            </a:r>
            <a:endParaRPr lang="en-US" sz="2400" smtClean="0">
              <a:solidFill>
                <a:schemeClr val="tx1"/>
              </a:solidFill>
              <a:latin typeface="Arial" pitchFamily="34" charset="0"/>
              <a:ea typeface="ＭＳ Ｐゴシック" pitchFamily="34" charset="-128"/>
            </a:endParaRPr>
          </a:p>
        </p:txBody>
      </p:sp>
      <p:pic>
        <p:nvPicPr>
          <p:cNvPr id="3" name="Picture 2" descr="Screen shot 2010-08-28 at 11.16.52 AM.png"/>
          <p:cNvPicPr>
            <a:picLocks noChangeAspect="1"/>
          </p:cNvPicPr>
          <p:nvPr/>
        </p:nvPicPr>
        <p:blipFill>
          <a:blip r:embed="rId3"/>
          <a:srcRect/>
          <a:stretch>
            <a:fillRect/>
          </a:stretch>
        </p:blipFill>
        <p:spPr bwMode="auto">
          <a:xfrm>
            <a:off x="3570288" y="152400"/>
            <a:ext cx="5116512" cy="6477000"/>
          </a:xfrm>
          <a:prstGeom prst="rect">
            <a:avLst/>
          </a:prstGeom>
          <a:noFill/>
          <a:ln w="9525">
            <a:noFill/>
            <a:miter lim="800000"/>
            <a:headEnd/>
            <a:tailEnd/>
          </a:ln>
          <a:effectLst>
            <a:outerShdw blurRad="63500" dist="2374900" dir="2700000" algn="tl" rotWithShape="0">
              <a:srgbClr val="000000">
                <a:alpha val="45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goldman logo.jpg"/>
          <p:cNvPicPr>
            <a:picLocks noChangeAspect="1"/>
          </p:cNvPicPr>
          <p:nvPr/>
        </p:nvPicPr>
        <p:blipFill>
          <a:blip r:embed="rId2"/>
          <a:srcRect/>
          <a:stretch>
            <a:fillRect/>
          </a:stretch>
        </p:blipFill>
        <p:spPr bwMode="auto">
          <a:xfrm>
            <a:off x="3517900" y="2667000"/>
            <a:ext cx="2349500" cy="960438"/>
          </a:xfrm>
          <a:prstGeom prst="rect">
            <a:avLst/>
          </a:prstGeom>
          <a:noFill/>
          <a:ln w="9525">
            <a:noFill/>
            <a:miter lim="800000"/>
            <a:headEnd/>
            <a:tailEnd/>
          </a:ln>
        </p:spPr>
      </p:pic>
      <p:pic>
        <p:nvPicPr>
          <p:cNvPr id="109571" name="Picture 5" descr="Screen shot 2010-08-28 at 10.38.17 AM.png"/>
          <p:cNvPicPr>
            <a:picLocks noChangeAspect="1"/>
          </p:cNvPicPr>
          <p:nvPr/>
        </p:nvPicPr>
        <p:blipFill>
          <a:blip r:embed="rId3"/>
          <a:srcRect/>
          <a:stretch>
            <a:fillRect/>
          </a:stretch>
        </p:blipFill>
        <p:spPr bwMode="auto">
          <a:xfrm>
            <a:off x="838200" y="3852863"/>
            <a:ext cx="4864100" cy="490537"/>
          </a:xfrm>
          <a:prstGeom prst="rect">
            <a:avLst/>
          </a:prstGeom>
          <a:noFill/>
          <a:ln w="9525">
            <a:noFill/>
            <a:miter lim="800000"/>
            <a:headEnd/>
            <a:tailEnd/>
          </a:ln>
        </p:spPr>
      </p:pic>
      <p:pic>
        <p:nvPicPr>
          <p:cNvPr id="109572" name="Picture 6" descr="Screen shot 2010-08-28 at 10.41.51 AM.png"/>
          <p:cNvPicPr>
            <a:picLocks noChangeAspect="1"/>
          </p:cNvPicPr>
          <p:nvPr/>
        </p:nvPicPr>
        <p:blipFill>
          <a:blip r:embed="rId4"/>
          <a:srcRect/>
          <a:stretch>
            <a:fillRect/>
          </a:stretch>
        </p:blipFill>
        <p:spPr bwMode="auto">
          <a:xfrm>
            <a:off x="914400" y="2819400"/>
            <a:ext cx="1852613" cy="581025"/>
          </a:xfrm>
          <a:prstGeom prst="rect">
            <a:avLst/>
          </a:prstGeom>
          <a:noFill/>
          <a:ln w="9525">
            <a:noFill/>
            <a:miter lim="800000"/>
            <a:headEnd/>
            <a:tailEnd/>
          </a:ln>
        </p:spPr>
      </p:pic>
      <p:sp>
        <p:nvSpPr>
          <p:cNvPr id="9" name="Round Diagonal Corner Rectangle 8"/>
          <p:cNvSpPr/>
          <p:nvPr/>
        </p:nvSpPr>
        <p:spPr>
          <a:xfrm>
            <a:off x="2609850" y="2851150"/>
            <a:ext cx="157163" cy="120650"/>
          </a:xfrm>
          <a:prstGeom prst="round2Diag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574" name="TextBox 11"/>
          <p:cNvSpPr txBox="1">
            <a:spLocks noChangeArrowheads="1"/>
          </p:cNvSpPr>
          <p:nvPr/>
        </p:nvSpPr>
        <p:spPr bwMode="auto">
          <a:xfrm>
            <a:off x="1066800" y="3332163"/>
            <a:ext cx="1852613" cy="554037"/>
          </a:xfrm>
          <a:prstGeom prst="rect">
            <a:avLst/>
          </a:prstGeom>
          <a:noFill/>
          <a:ln w="9525">
            <a:noFill/>
            <a:miter lim="800000"/>
            <a:headEnd/>
            <a:tailEnd/>
          </a:ln>
        </p:spPr>
        <p:txBody>
          <a:bodyPr>
            <a:spAutoFit/>
          </a:bodyPr>
          <a:lstStyle/>
          <a:p>
            <a:r>
              <a:rPr lang="en-US" sz="1200" b="1"/>
              <a:t>Education Foundation</a:t>
            </a:r>
          </a:p>
          <a:p>
            <a:endParaRPr lang="en-US"/>
          </a:p>
        </p:txBody>
      </p:sp>
      <p:sp>
        <p:nvSpPr>
          <p:cNvPr id="13" name="TextBox 12"/>
          <p:cNvSpPr txBox="1"/>
          <p:nvPr/>
        </p:nvSpPr>
        <p:spPr>
          <a:xfrm>
            <a:off x="533400" y="1676400"/>
            <a:ext cx="8382000" cy="769938"/>
          </a:xfrm>
          <a:prstGeom prst="rect">
            <a:avLst/>
          </a:prstGeom>
          <a:noFill/>
        </p:spPr>
        <p:txBody>
          <a:bodyPr>
            <a:spAutoFit/>
          </a:bodyPr>
          <a:lstStyle/>
          <a:p>
            <a:pPr>
              <a:defRPr/>
            </a:pPr>
            <a:r>
              <a:rPr lang="en-US" sz="2200" dirty="0">
                <a:solidFill>
                  <a:schemeClr val="tx1">
                    <a:lumMod val="75000"/>
                  </a:schemeClr>
                </a:solidFill>
                <a:latin typeface="Arial" charset="0"/>
                <a:ea typeface="ＭＳ Ｐゴシック" charset="-128"/>
                <a:cs typeface="ＭＳ Ｐゴシック" charset="-128"/>
              </a:rPr>
              <a:t>The </a:t>
            </a:r>
            <a:r>
              <a:rPr lang="en-US" sz="2200" i="1" dirty="0">
                <a:solidFill>
                  <a:schemeClr val="tx1">
                    <a:lumMod val="75000"/>
                  </a:schemeClr>
                </a:solidFill>
                <a:latin typeface="Arial" charset="0"/>
                <a:ea typeface="ＭＳ Ｐゴシック" charset="-128"/>
                <a:cs typeface="ＭＳ Ｐゴシック" charset="-128"/>
              </a:rPr>
              <a:t>California Atlas </a:t>
            </a:r>
            <a:r>
              <a:rPr lang="en-US" sz="2200" dirty="0">
                <a:solidFill>
                  <a:schemeClr val="tx1">
                    <a:lumMod val="75000"/>
                  </a:schemeClr>
                </a:solidFill>
                <a:latin typeface="Arial" charset="0"/>
                <a:ea typeface="ＭＳ Ｐゴシック" charset="-128"/>
                <a:cs typeface="ＭＳ Ｐゴシック" charset="-128"/>
              </a:rPr>
              <a:t>was produced by the California Geographic Alliance with generous support from:</a:t>
            </a:r>
          </a:p>
        </p:txBody>
      </p:sp>
      <p:sp>
        <p:nvSpPr>
          <p:cNvPr id="14" name="TextBox 13"/>
          <p:cNvSpPr txBox="1"/>
          <p:nvPr/>
        </p:nvSpPr>
        <p:spPr>
          <a:xfrm>
            <a:off x="1057275" y="228600"/>
            <a:ext cx="7294563" cy="1846263"/>
          </a:xfrm>
          <a:prstGeom prst="rect">
            <a:avLst/>
          </a:prstGeom>
          <a:noFill/>
        </p:spPr>
        <p:txBody>
          <a:bodyPr wrap="none">
            <a:spAutoFit/>
          </a:bodyPr>
          <a:lstStyle/>
          <a:p>
            <a:r>
              <a:rPr lang="en-US" sz="3200">
                <a:solidFill>
                  <a:srgbClr val="EECC24"/>
                </a:solidFill>
                <a:effectLst>
                  <a:outerShdw blurRad="38100" dist="38100" dir="2700000" algn="tl">
                    <a:srgbClr val="FFFFFF"/>
                  </a:outerShdw>
                </a:effectLst>
                <a:latin typeface="Calibri" pitchFamily="34" charset="0"/>
              </a:rPr>
              <a:t>California:</a:t>
            </a:r>
          </a:p>
          <a:p>
            <a:r>
              <a:rPr lang="en-US" sz="3200">
                <a:solidFill>
                  <a:srgbClr val="EECC24"/>
                </a:solidFill>
                <a:effectLst>
                  <a:outerShdw blurRad="38100" dist="38100" dir="2700000" algn="tl">
                    <a:srgbClr val="FFFFFF"/>
                  </a:outerShdw>
                </a:effectLst>
                <a:latin typeface="Calibri" pitchFamily="34" charset="0"/>
              </a:rPr>
              <a:t>Much more than missions and a Gold Rush</a:t>
            </a:r>
          </a:p>
          <a:p>
            <a:r>
              <a:rPr lang="en-US" sz="3200" i="1">
                <a:solidFill>
                  <a:srgbClr val="EECC24"/>
                </a:solidFill>
                <a:effectLst>
                  <a:outerShdw blurRad="38100" dist="38100" dir="2700000" algn="tl">
                    <a:srgbClr val="FFFFFF"/>
                  </a:outerShdw>
                </a:effectLst>
                <a:latin typeface="Calibri" pitchFamily="34" charset="0"/>
              </a:rPr>
              <a:t>~ ~ ~ ~</a:t>
            </a:r>
            <a:endParaRPr lang="en-US" sz="1100" i="1">
              <a:solidFill>
                <a:srgbClr val="EECC24"/>
              </a:solidFill>
              <a:effectLst>
                <a:outerShdw blurRad="38100" dist="38100" dir="2700000" algn="tl">
                  <a:srgbClr val="FFFFFF"/>
                </a:outerShdw>
              </a:effectLst>
              <a:latin typeface="Calibri" pitchFamily="34" charset="0"/>
            </a:endParaRPr>
          </a:p>
          <a:p>
            <a:endParaRPr lang="en-US"/>
          </a:p>
        </p:txBody>
      </p:sp>
      <p:sp>
        <p:nvSpPr>
          <p:cNvPr id="109577" name="TextBox 14"/>
          <p:cNvSpPr txBox="1">
            <a:spLocks noChangeArrowheads="1"/>
          </p:cNvSpPr>
          <p:nvPr/>
        </p:nvSpPr>
        <p:spPr bwMode="auto">
          <a:xfrm>
            <a:off x="228600" y="4746625"/>
            <a:ext cx="8610600" cy="2492375"/>
          </a:xfrm>
          <a:prstGeom prst="rect">
            <a:avLst/>
          </a:prstGeom>
          <a:noFill/>
          <a:ln w="9525">
            <a:noFill/>
            <a:miter lim="800000"/>
            <a:headEnd/>
            <a:tailEnd/>
          </a:ln>
        </p:spPr>
        <p:txBody>
          <a:bodyPr>
            <a:spAutoFit/>
          </a:bodyPr>
          <a:lstStyle/>
          <a:p>
            <a:pPr>
              <a:spcAft>
                <a:spcPts val="600"/>
              </a:spcAft>
            </a:pPr>
            <a:r>
              <a:rPr lang="en-US" b="1">
                <a:solidFill>
                  <a:schemeClr val="bg1"/>
                </a:solidFill>
              </a:rPr>
              <a:t>Author</a:t>
            </a:r>
            <a:r>
              <a:rPr lang="en-US">
                <a:solidFill>
                  <a:schemeClr val="bg1"/>
                </a:solidFill>
              </a:rPr>
              <a:t>:</a:t>
            </a:r>
            <a:r>
              <a:rPr lang="en-US" b="1">
                <a:solidFill>
                  <a:schemeClr val="bg1"/>
                </a:solidFill>
              </a:rPr>
              <a:t>  </a:t>
            </a:r>
            <a:r>
              <a:rPr lang="en-US">
                <a:solidFill>
                  <a:srgbClr val="C9C9C9"/>
                </a:solidFill>
              </a:rPr>
              <a:t>Stephen F. Cunha, Ph.D.</a:t>
            </a:r>
          </a:p>
          <a:p>
            <a:pPr>
              <a:spcAft>
                <a:spcPts val="600"/>
              </a:spcAft>
            </a:pPr>
            <a:r>
              <a:rPr lang="en-US" b="1">
                <a:solidFill>
                  <a:schemeClr val="bg1"/>
                </a:solidFill>
              </a:rPr>
              <a:t>Supervising Editors</a:t>
            </a:r>
            <a:r>
              <a:rPr lang="en-US">
                <a:solidFill>
                  <a:schemeClr val="bg1"/>
                </a:solidFill>
              </a:rPr>
              <a:t>:</a:t>
            </a:r>
            <a:r>
              <a:rPr lang="en-US" b="1">
                <a:solidFill>
                  <a:schemeClr val="bg1"/>
                </a:solidFill>
              </a:rPr>
              <a:t>  </a:t>
            </a:r>
            <a:r>
              <a:rPr lang="en-US">
                <a:solidFill>
                  <a:srgbClr val="C9C9C9"/>
                </a:solidFill>
              </a:rPr>
              <a:t>Roni Jones and Emily Schell, Ed.D.</a:t>
            </a:r>
          </a:p>
          <a:p>
            <a:pPr>
              <a:spcAft>
                <a:spcPts val="600"/>
              </a:spcAft>
            </a:pPr>
            <a:r>
              <a:rPr lang="en-US" b="1">
                <a:solidFill>
                  <a:schemeClr val="bg1"/>
                </a:solidFill>
              </a:rPr>
              <a:t>Cartography</a:t>
            </a:r>
            <a:r>
              <a:rPr lang="en-US">
                <a:solidFill>
                  <a:schemeClr val="bg1"/>
                </a:solidFill>
              </a:rPr>
              <a:t>:</a:t>
            </a:r>
            <a:r>
              <a:rPr lang="en-US" b="1">
                <a:solidFill>
                  <a:schemeClr val="bg1"/>
                </a:solidFill>
              </a:rPr>
              <a:t>  </a:t>
            </a:r>
            <a:r>
              <a:rPr lang="en-US">
                <a:solidFill>
                  <a:srgbClr val="C9C9C9"/>
                </a:solidFill>
              </a:rPr>
              <a:t>Institute for Cartographic Design, Humboldt State University</a:t>
            </a:r>
          </a:p>
          <a:p>
            <a:pPr>
              <a:spcAft>
                <a:spcPts val="600"/>
              </a:spcAft>
            </a:pPr>
            <a:r>
              <a:rPr lang="en-US" b="1">
                <a:solidFill>
                  <a:schemeClr val="bg1"/>
                </a:solidFill>
              </a:rPr>
              <a:t>Cartography Team Director</a:t>
            </a:r>
            <a:r>
              <a:rPr lang="en-US">
                <a:solidFill>
                  <a:schemeClr val="bg1"/>
                </a:solidFill>
              </a:rPr>
              <a:t>:</a:t>
            </a:r>
            <a:r>
              <a:rPr lang="en-US" b="1">
                <a:solidFill>
                  <a:schemeClr val="bg1"/>
                </a:solidFill>
              </a:rPr>
              <a:t>  </a:t>
            </a:r>
            <a:r>
              <a:rPr lang="en-US">
                <a:solidFill>
                  <a:srgbClr val="C9C9C9"/>
                </a:solidFill>
              </a:rPr>
              <a:t>Mary Beth Cunha, M.A.</a:t>
            </a:r>
          </a:p>
          <a:p>
            <a:pPr>
              <a:spcAft>
                <a:spcPts val="600"/>
              </a:spcAft>
            </a:pPr>
            <a:r>
              <a:rPr lang="en-US" b="1">
                <a:solidFill>
                  <a:schemeClr val="bg1"/>
                </a:solidFill>
              </a:rPr>
              <a:t>Administrative Manger</a:t>
            </a:r>
            <a:r>
              <a:rPr lang="en-US">
                <a:solidFill>
                  <a:schemeClr val="bg1"/>
                </a:solidFill>
              </a:rPr>
              <a:t>:</a:t>
            </a:r>
            <a:r>
              <a:rPr lang="en-US" b="1">
                <a:solidFill>
                  <a:schemeClr val="bg1"/>
                </a:solidFill>
              </a:rPr>
              <a:t>  </a:t>
            </a:r>
            <a:r>
              <a:rPr lang="en-US">
                <a:solidFill>
                  <a:srgbClr val="C9C9C9"/>
                </a:solidFill>
              </a:rPr>
              <a:t>Mary Hackett</a:t>
            </a:r>
          </a:p>
          <a:p>
            <a:pPr>
              <a:spcAft>
                <a:spcPts val="600"/>
              </a:spcAft>
            </a:pPr>
            <a:endParaRPr lang="en-US">
              <a:solidFill>
                <a:srgbClr val="C9C9C9"/>
              </a:solidFill>
            </a:endParaRPr>
          </a:p>
          <a:p>
            <a:endParaRPr lang="en-US">
              <a:solidFill>
                <a:srgbClr val="C9C9C9"/>
              </a:solidFill>
            </a:endParaRPr>
          </a:p>
        </p:txBody>
      </p:sp>
      <p:pic>
        <p:nvPicPr>
          <p:cNvPr id="109578" name="Picture 15" descr="cover copy.pdf"/>
          <p:cNvPicPr>
            <a:picLocks noChangeAspect="1"/>
          </p:cNvPicPr>
          <p:nvPr/>
        </p:nvPicPr>
        <p:blipFill>
          <a:blip r:embed="rId5"/>
          <a:srcRect/>
          <a:stretch>
            <a:fillRect/>
          </a:stretch>
        </p:blipFill>
        <p:spPr bwMode="auto">
          <a:xfrm>
            <a:off x="7278688" y="6858000"/>
            <a:ext cx="46037" cy="57150"/>
          </a:xfrm>
          <a:prstGeom prst="rect">
            <a:avLst/>
          </a:prstGeom>
          <a:noFill/>
          <a:ln w="9525">
            <a:noFill/>
            <a:miter lim="800000"/>
            <a:headEnd/>
            <a:tailEnd/>
          </a:ln>
        </p:spPr>
      </p:pic>
      <p:pic>
        <p:nvPicPr>
          <p:cNvPr id="19" name="Picture 18" descr="Screen shot 2010-08-28 at 11.16.52 AM.png"/>
          <p:cNvPicPr>
            <a:picLocks noChangeAspect="1"/>
          </p:cNvPicPr>
          <p:nvPr/>
        </p:nvPicPr>
        <p:blipFill>
          <a:blip r:embed="rId6"/>
          <a:stretch>
            <a:fillRect/>
          </a:stretch>
        </p:blipFill>
        <p:spPr>
          <a:xfrm>
            <a:off x="6483018" y="2315329"/>
            <a:ext cx="2203782" cy="2790071"/>
          </a:xfrm>
          <a:prstGeom prst="rect">
            <a:avLst/>
          </a:prstGeom>
          <a:effectLst>
            <a:outerShdw blurRad="730250" dist="2374900" dir="2700000" algn="tl" rotWithShape="0">
              <a:srgbClr val="000000">
                <a:alpha val="45000"/>
              </a:srgbClr>
            </a:outerShdw>
            <a:softEdge rad="63500"/>
          </a:effectLst>
          <a:scene3d>
            <a:camera prst="orthographicFront">
              <a:rot lat="0" lon="0" rev="21000000"/>
            </a:camera>
            <a:lightRig rig="threePt" dir="t"/>
          </a:scene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73075" y="-304800"/>
            <a:ext cx="7604125" cy="1371600"/>
          </a:xfrm>
        </p:spPr>
        <p:txBody>
          <a:bodyPr/>
          <a:lstStyle/>
          <a:p>
            <a:pPr eaLnBrk="1" hangingPunct="1">
              <a:defRPr/>
            </a:pPr>
            <a:r>
              <a:rPr lang="en-US" sz="3200" dirty="0" smtClean="0">
                <a:solidFill>
                  <a:srgbClr val="ECD01F"/>
                </a:solidFill>
                <a:cs typeface="ＭＳ Ｐゴシック" charset="-128"/>
              </a:rPr>
              <a:t>Unique California:  </a:t>
            </a:r>
            <a:r>
              <a:rPr lang="en-US" sz="3200" cap="small" dirty="0" smtClean="0">
                <a:solidFill>
                  <a:srgbClr val="FFFFFF"/>
                </a:solidFill>
                <a:cs typeface="ＭＳ Ｐゴシック" charset="-128"/>
              </a:rPr>
              <a:t>Location</a:t>
            </a:r>
          </a:p>
        </p:txBody>
      </p:sp>
      <p:sp>
        <p:nvSpPr>
          <p:cNvPr id="36867" name="Rectangle 3"/>
          <p:cNvSpPr>
            <a:spLocks noChangeArrowheads="1"/>
          </p:cNvSpPr>
          <p:nvPr/>
        </p:nvSpPr>
        <p:spPr bwMode="auto">
          <a:xfrm>
            <a:off x="1363663" y="685800"/>
            <a:ext cx="6969125" cy="1409700"/>
          </a:xfrm>
          <a:prstGeom prst="rect">
            <a:avLst/>
          </a:prstGeom>
          <a:noFill/>
          <a:ln w="9525">
            <a:noFill/>
            <a:miter lim="800000"/>
            <a:headEnd/>
            <a:tailEnd/>
          </a:ln>
        </p:spPr>
        <p:txBody>
          <a:bodyPr wrap="none">
            <a:spAutoFit/>
          </a:bodyPr>
          <a:lstStyle/>
          <a:p>
            <a:pPr>
              <a:lnSpc>
                <a:spcPct val="120000"/>
              </a:lnSpc>
              <a:buFont typeface="Wingdings" pitchFamily="2" charset="2"/>
              <a:buChar char="Ø"/>
            </a:pPr>
            <a:r>
              <a:rPr lang="en-US" sz="2400"/>
              <a:t> temperate mid-latitude (32° - 42° North)</a:t>
            </a:r>
          </a:p>
          <a:p>
            <a:pPr>
              <a:lnSpc>
                <a:spcPct val="120000"/>
              </a:lnSpc>
              <a:buFont typeface="Wingdings" pitchFamily="2" charset="2"/>
              <a:buChar char="Ø"/>
            </a:pPr>
            <a:r>
              <a:rPr lang="en-US" sz="2400"/>
              <a:t> even daylight: 10 – 14 hours</a:t>
            </a:r>
          </a:p>
          <a:p>
            <a:pPr>
              <a:lnSpc>
                <a:spcPct val="120000"/>
              </a:lnSpc>
              <a:buFont typeface="Wingdings" pitchFamily="2" charset="2"/>
              <a:buChar char="Ø"/>
            </a:pPr>
            <a:r>
              <a:rPr lang="en-US" sz="2400"/>
              <a:t> Pacific Rim influences climate, settlement, trade</a:t>
            </a:r>
          </a:p>
        </p:txBody>
      </p:sp>
      <p:pic>
        <p:nvPicPr>
          <p:cNvPr id="36868" name="Picture 5" descr="Screen shot 2010-08-25 at 11.23.18 AM.png"/>
          <p:cNvPicPr>
            <a:picLocks noChangeAspect="1"/>
          </p:cNvPicPr>
          <p:nvPr/>
        </p:nvPicPr>
        <p:blipFill>
          <a:blip r:embed="rId3"/>
          <a:srcRect/>
          <a:stretch>
            <a:fillRect/>
          </a:stretch>
        </p:blipFill>
        <p:spPr bwMode="auto">
          <a:xfrm>
            <a:off x="1371600" y="2281238"/>
            <a:ext cx="7010400" cy="4195762"/>
          </a:xfrm>
          <a:prstGeom prst="rect">
            <a:avLst/>
          </a:prstGeom>
          <a:noFill/>
          <a:ln w="9525">
            <a:noFill/>
            <a:miter lim="800000"/>
            <a:headEnd/>
            <a:tailEnd/>
          </a:ln>
        </p:spPr>
      </p:pic>
      <p:sp>
        <p:nvSpPr>
          <p:cNvPr id="6" name="TextBox 5"/>
          <p:cNvSpPr txBox="1"/>
          <p:nvPr/>
        </p:nvSpPr>
        <p:spPr>
          <a:xfrm>
            <a:off x="5029200" y="6443663"/>
            <a:ext cx="3351213" cy="261937"/>
          </a:xfrm>
          <a:prstGeom prst="rect">
            <a:avLst/>
          </a:prstGeom>
          <a:noFill/>
        </p:spPr>
        <p:txBody>
          <a:bodyPr wrap="none">
            <a:spAutoFit/>
          </a:bodyPr>
          <a:lstStyle/>
          <a:p>
            <a:pPr>
              <a:defRPr/>
            </a:pPr>
            <a:r>
              <a:rPr lang="en-US" sz="1100" dirty="0">
                <a:solidFill>
                  <a:schemeClr val="tx1">
                    <a:lumMod val="75000"/>
                  </a:schemeClr>
                </a:solidFill>
                <a:latin typeface="Arial" charset="0"/>
                <a:ea typeface="ＭＳ Ｐゴシック" charset="-128"/>
                <a:cs typeface="ＭＳ Ｐゴシック" charset="-128"/>
              </a:rPr>
              <a:t>Tom Patterson, Natural Earth II; Evnir Sys Res Inst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5791200"/>
            <a:ext cx="9144000" cy="1143000"/>
          </a:xfrm>
        </p:spPr>
        <p:txBody>
          <a:bodyPr/>
          <a:lstStyle/>
          <a:p>
            <a:r>
              <a:rPr lang="en-US" sz="2800" smtClean="0">
                <a:solidFill>
                  <a:schemeClr val="tx1"/>
                </a:solidFill>
                <a:latin typeface="Arial" pitchFamily="34" charset="0"/>
                <a:ea typeface="ＭＳ Ｐゴシック" pitchFamily="34" charset="-128"/>
              </a:rPr>
              <a:t>But fault zones riddle western North America.</a:t>
            </a:r>
          </a:p>
        </p:txBody>
      </p:sp>
      <p:pic>
        <p:nvPicPr>
          <p:cNvPr id="38915" name="Picture 4" descr="page1-1002-full.jpg"/>
          <p:cNvPicPr>
            <a:picLocks noChangeAspect="1"/>
          </p:cNvPicPr>
          <p:nvPr/>
        </p:nvPicPr>
        <p:blipFill>
          <a:blip r:embed="rId2"/>
          <a:srcRect t="8438"/>
          <a:stretch>
            <a:fillRect/>
          </a:stretch>
        </p:blipFill>
        <p:spPr bwMode="auto">
          <a:xfrm>
            <a:off x="71438" y="0"/>
            <a:ext cx="9072562" cy="6019800"/>
          </a:xfrm>
          <a:prstGeom prst="rect">
            <a:avLst/>
          </a:prstGeom>
          <a:noFill/>
          <a:ln w="9525">
            <a:noFill/>
            <a:miter lim="800000"/>
            <a:headEnd/>
            <a:tailEnd/>
          </a:ln>
        </p:spPr>
      </p:pic>
      <p:pic>
        <p:nvPicPr>
          <p:cNvPr id="6" name="Content Placeholder 4" descr="Picture 3.png"/>
          <p:cNvPicPr>
            <a:picLocks noChangeAspect="1"/>
          </p:cNvPicPr>
          <p:nvPr/>
        </p:nvPicPr>
        <p:blipFill>
          <a:blip r:embed="rId3"/>
          <a:srcRect l="-55693" r="-55693"/>
          <a:stretch>
            <a:fillRect/>
          </a:stretch>
        </p:blipFill>
        <p:spPr bwMode="auto">
          <a:xfrm>
            <a:off x="4199286" y="0"/>
            <a:ext cx="6773514" cy="4233446"/>
          </a:xfrm>
          <a:prstGeom prst="rect">
            <a:avLst/>
          </a:prstGeom>
          <a:noFill/>
          <a:ln w="9525">
            <a:noFill/>
            <a:miter lim="800000"/>
            <a:headEnd/>
            <a:tailEnd/>
          </a:ln>
          <a:effectLst/>
          <a:scene3d>
            <a:camera prst="orthographicFront"/>
            <a:lightRig rig="soft" dir="t">
              <a:rot lat="0" lon="0" rev="19500000"/>
            </a:lightRig>
          </a:scene3d>
          <a:sp3d>
            <a:bevelT w="165100" prst="coolSlant"/>
            <a:bevelB w="165100" prst="coolSlant"/>
          </a:sp3d>
        </p:spPr>
      </p:pic>
      <p:sp>
        <p:nvSpPr>
          <p:cNvPr id="38917" name="TextBox 6"/>
          <p:cNvSpPr txBox="1">
            <a:spLocks noChangeArrowheads="1"/>
          </p:cNvSpPr>
          <p:nvPr/>
        </p:nvSpPr>
        <p:spPr bwMode="auto">
          <a:xfrm>
            <a:off x="6096000" y="3505200"/>
            <a:ext cx="1841500" cy="554038"/>
          </a:xfrm>
          <a:prstGeom prst="rect">
            <a:avLst/>
          </a:prstGeom>
          <a:noFill/>
          <a:ln w="9525">
            <a:noFill/>
            <a:miter lim="800000"/>
            <a:headEnd/>
            <a:tailEnd/>
          </a:ln>
        </p:spPr>
        <p:txBody>
          <a:bodyPr>
            <a:spAutoFit/>
          </a:bodyPr>
          <a:lstStyle/>
          <a:p>
            <a:r>
              <a:rPr lang="en-US" sz="1500">
                <a:solidFill>
                  <a:schemeClr val="bg1"/>
                </a:solidFill>
              </a:rPr>
              <a:t>Earthquakes </a:t>
            </a:r>
          </a:p>
          <a:p>
            <a:r>
              <a:rPr lang="en-US" sz="1500">
                <a:solidFill>
                  <a:schemeClr val="bg1"/>
                </a:solidFill>
              </a:rPr>
              <a:t>and Fault Zones</a:t>
            </a:r>
          </a:p>
        </p:txBody>
      </p:sp>
      <p:sp>
        <p:nvSpPr>
          <p:cNvPr id="8" name="TextBox 7"/>
          <p:cNvSpPr txBox="1"/>
          <p:nvPr/>
        </p:nvSpPr>
        <p:spPr>
          <a:xfrm>
            <a:off x="7696200" y="76200"/>
            <a:ext cx="1447800" cy="415925"/>
          </a:xfrm>
          <a:prstGeom prst="rect">
            <a:avLst/>
          </a:prstGeom>
          <a:noFill/>
        </p:spPr>
        <p:txBody>
          <a:bodyPr>
            <a:spAutoFit/>
          </a:bodyPr>
          <a:lstStyle/>
          <a:p>
            <a:pPr algn="r">
              <a:defRPr/>
            </a:pPr>
            <a:r>
              <a:rPr lang="en-US" sz="700" dirty="0">
                <a:solidFill>
                  <a:schemeClr val="tx1">
                    <a:lumMod val="50000"/>
                  </a:schemeClr>
                </a:solidFill>
                <a:latin typeface="Arial" charset="0"/>
                <a:ea typeface="ＭＳ Ｐゴシック" charset="-128"/>
                <a:cs typeface="ＭＳ Ｐゴシック" charset="-128"/>
              </a:rPr>
              <a:t>CA Geol Survey; UC Seismological Lab; </a:t>
            </a:r>
            <a:r>
              <a:rPr lang="en-US" sz="700" dirty="0" err="1">
                <a:solidFill>
                  <a:schemeClr val="tx1">
                    <a:lumMod val="50000"/>
                  </a:schemeClr>
                </a:solidFill>
                <a:latin typeface="Arial" charset="0"/>
                <a:ea typeface="ＭＳ Ｐゴシック" charset="-128"/>
                <a:cs typeface="ＭＳ Ｐゴシック" charset="-128"/>
              </a:rPr>
              <a:t>NorCal</a:t>
            </a:r>
            <a:r>
              <a:rPr lang="en-US" sz="700" dirty="0">
                <a:solidFill>
                  <a:schemeClr val="tx1">
                    <a:lumMod val="50000"/>
                  </a:schemeClr>
                </a:solidFill>
                <a:latin typeface="Arial" charset="0"/>
                <a:ea typeface="ＭＳ Ｐゴシック" charset="-128"/>
                <a:cs typeface="ＭＳ Ｐゴシック" charset="-128"/>
              </a:rPr>
              <a:t> </a:t>
            </a:r>
            <a:r>
              <a:rPr lang="en-US" sz="700" dirty="0" err="1">
                <a:solidFill>
                  <a:schemeClr val="tx1">
                    <a:lumMod val="50000"/>
                  </a:schemeClr>
                </a:solidFill>
                <a:latin typeface="Arial" charset="0"/>
                <a:ea typeface="ＭＳ Ｐゴシック" charset="-128"/>
                <a:cs typeface="ＭＳ Ｐゴシック" charset="-128"/>
              </a:rPr>
              <a:t>Earthquak</a:t>
            </a:r>
            <a:r>
              <a:rPr lang="en-US" sz="700" dirty="0">
                <a:solidFill>
                  <a:schemeClr val="tx1">
                    <a:lumMod val="50000"/>
                  </a:schemeClr>
                </a:solidFill>
                <a:latin typeface="Arial" charset="0"/>
                <a:ea typeface="ＭＳ Ｐゴシック" charset="-128"/>
                <a:cs typeface="ＭＳ Ｐゴシック" charset="-128"/>
              </a:rPr>
              <a:t> Catalog; USGS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4800" y="5181600"/>
            <a:ext cx="8534400" cy="1143000"/>
          </a:xfrm>
        </p:spPr>
        <p:txBody>
          <a:bodyPr/>
          <a:lstStyle/>
          <a:p>
            <a:pPr algn="just"/>
            <a:r>
              <a:rPr lang="en-US" sz="1800" smtClean="0">
                <a:solidFill>
                  <a:srgbClr val="E1DEC5"/>
                </a:solidFill>
                <a:latin typeface="Arial" pitchFamily="34" charset="0"/>
                <a:ea typeface="ＭＳ Ｐゴシック" pitchFamily="34" charset="-128"/>
              </a:rPr>
              <a:t>The </a:t>
            </a:r>
            <a:r>
              <a:rPr lang="en-US" sz="1800" smtClean="0">
                <a:solidFill>
                  <a:srgbClr val="FF6600"/>
                </a:solidFill>
                <a:latin typeface="Arial" pitchFamily="34" charset="0"/>
                <a:ea typeface="ＭＳ Ｐゴシック" pitchFamily="34" charset="-128"/>
              </a:rPr>
              <a:t>first Californians </a:t>
            </a:r>
            <a:r>
              <a:rPr lang="en-US" sz="1800" smtClean="0">
                <a:solidFill>
                  <a:srgbClr val="E1DEC5"/>
                </a:solidFill>
                <a:latin typeface="Arial" pitchFamily="34" charset="0"/>
                <a:ea typeface="ＭＳ Ｐゴシック" pitchFamily="34" charset="-128"/>
              </a:rPr>
              <a:t>crossed the Bering Straits from Asia, then traveled south along the Pacific Rim.  Others may also have crossed the Pacific Ocean. </a:t>
            </a:r>
            <a:br>
              <a:rPr lang="en-US" sz="1800" smtClean="0">
                <a:solidFill>
                  <a:srgbClr val="E1DEC5"/>
                </a:solidFill>
                <a:latin typeface="Arial" pitchFamily="34" charset="0"/>
                <a:ea typeface="ＭＳ Ｐゴシック" pitchFamily="34" charset="-128"/>
              </a:rPr>
            </a:br>
            <a:r>
              <a:rPr lang="en-US" sz="900" smtClean="0">
                <a:solidFill>
                  <a:srgbClr val="E1DEC5"/>
                </a:solidFill>
                <a:latin typeface="Arial" pitchFamily="34" charset="0"/>
                <a:ea typeface="ＭＳ Ｐゴシック" pitchFamily="34" charset="-128"/>
              </a:rPr>
              <a:t/>
            </a:r>
            <a:br>
              <a:rPr lang="en-US" sz="900" smtClean="0">
                <a:solidFill>
                  <a:srgbClr val="E1DEC5"/>
                </a:solidFill>
                <a:latin typeface="Arial" pitchFamily="34" charset="0"/>
                <a:ea typeface="ＭＳ Ｐゴシック" pitchFamily="34" charset="-128"/>
              </a:rPr>
            </a:br>
            <a:r>
              <a:rPr lang="en-US" sz="1800" smtClean="0">
                <a:solidFill>
                  <a:srgbClr val="E1DEC5"/>
                </a:solidFill>
                <a:latin typeface="Arial" pitchFamily="34" charset="0"/>
                <a:ea typeface="ＭＳ Ｐゴシック" pitchFamily="34" charset="-128"/>
              </a:rPr>
              <a:t>The </a:t>
            </a:r>
            <a:r>
              <a:rPr lang="en-US" sz="1800" smtClean="0">
                <a:solidFill>
                  <a:srgbClr val="FF6600"/>
                </a:solidFill>
                <a:latin typeface="Arial" pitchFamily="34" charset="0"/>
                <a:ea typeface="ＭＳ Ｐゴシック" pitchFamily="34" charset="-128"/>
              </a:rPr>
              <a:t>Spaniards </a:t>
            </a:r>
            <a:r>
              <a:rPr lang="en-US" sz="1800" smtClean="0">
                <a:solidFill>
                  <a:srgbClr val="E1DEC5"/>
                </a:solidFill>
                <a:latin typeface="Arial" pitchFamily="34" charset="0"/>
                <a:ea typeface="ＭＳ Ｐゴシック" pitchFamily="34" charset="-128"/>
              </a:rPr>
              <a:t>were the first Europeans to reach California when Juan Rodriguez Cabrillo arrived in San Diego by ship in 1542.  In 1769, they established San Diego de Alcala, the first non-native settlement.  </a:t>
            </a:r>
            <a:r>
              <a:rPr lang="en-US" sz="1800" smtClean="0">
                <a:solidFill>
                  <a:srgbClr val="FF6600"/>
                </a:solidFill>
                <a:latin typeface="Arial" pitchFamily="34" charset="0"/>
                <a:ea typeface="ＭＳ Ｐゴシック" pitchFamily="34" charset="-128"/>
              </a:rPr>
              <a:t>American </a:t>
            </a:r>
            <a:r>
              <a:rPr lang="en-US" sz="1800" smtClean="0">
                <a:solidFill>
                  <a:srgbClr val="E1DEC5"/>
                </a:solidFill>
                <a:latin typeface="Arial" pitchFamily="34" charset="0"/>
                <a:ea typeface="ＭＳ Ｐゴシック" pitchFamily="34" charset="-128"/>
              </a:rPr>
              <a:t>fur trappers entered California overland from the east during 1820s, at the height of the Mission Period. </a:t>
            </a:r>
          </a:p>
        </p:txBody>
      </p:sp>
      <p:pic>
        <p:nvPicPr>
          <p:cNvPr id="4" name="Picture 3" descr="Screen shot 2010-09-02 at 12.28.05 PM.png"/>
          <p:cNvPicPr>
            <a:picLocks noChangeAspect="1"/>
          </p:cNvPicPr>
          <p:nvPr/>
        </p:nvPicPr>
        <p:blipFill>
          <a:blip r:embed="rId2"/>
          <a:stretch>
            <a:fillRect/>
          </a:stretch>
        </p:blipFill>
        <p:spPr>
          <a:xfrm>
            <a:off x="304800" y="93170"/>
            <a:ext cx="8610600" cy="4631230"/>
          </a:xfrm>
          <a:prstGeom prst="rect">
            <a:avLst/>
          </a:prstGeom>
          <a:effectLst>
            <a:outerShdw blurRad="593725" dist="1905000" dir="2700000" algn="tl" rotWithShape="0">
              <a:srgbClr val="000000">
                <a:alpha val="16000"/>
              </a:srgbClr>
            </a:outerShdw>
            <a:softEdge rad="88900"/>
          </a:effectLst>
        </p:spPr>
      </p:pic>
      <p:sp>
        <p:nvSpPr>
          <p:cNvPr id="39940" name="TextBox 4"/>
          <p:cNvSpPr txBox="1">
            <a:spLocks noChangeArrowheads="1"/>
          </p:cNvSpPr>
          <p:nvPr/>
        </p:nvSpPr>
        <p:spPr bwMode="auto">
          <a:xfrm>
            <a:off x="6062663" y="4445000"/>
            <a:ext cx="2776537" cy="508000"/>
          </a:xfrm>
          <a:prstGeom prst="rect">
            <a:avLst/>
          </a:prstGeom>
          <a:noFill/>
          <a:ln w="9525">
            <a:noFill/>
            <a:miter lim="800000"/>
            <a:headEnd/>
            <a:tailEnd/>
          </a:ln>
        </p:spPr>
        <p:txBody>
          <a:bodyPr wrap="none">
            <a:spAutoFit/>
          </a:bodyPr>
          <a:lstStyle/>
          <a:p>
            <a:r>
              <a:rPr lang="en-US" sz="900">
                <a:solidFill>
                  <a:srgbClr val="7F7F7F"/>
                </a:solidFill>
              </a:rPr>
              <a:t>Tom Patterson, Natural Earth II; Evnir Sys Res Inst</a:t>
            </a:r>
          </a:p>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5524500"/>
            <a:ext cx="8077200" cy="1333500"/>
          </a:xfrm>
        </p:spPr>
        <p:txBody>
          <a:bodyPr/>
          <a:lstStyle/>
          <a:p>
            <a:r>
              <a:rPr lang="en-US" sz="3200" smtClean="0">
                <a:solidFill>
                  <a:schemeClr val="tx1"/>
                </a:solidFill>
                <a:latin typeface="Arial" pitchFamily="34" charset="0"/>
                <a:ea typeface="ＭＳ Ｐゴシック" pitchFamily="34" charset="-128"/>
              </a:rPr>
              <a:t>Cabrillo Arrives ~ 1542</a:t>
            </a:r>
            <a:endParaRPr lang="en-US" smtClean="0">
              <a:solidFill>
                <a:schemeClr val="tx1"/>
              </a:solidFill>
              <a:latin typeface="Arial" pitchFamily="34" charset="0"/>
              <a:ea typeface="ＭＳ Ｐゴシック" pitchFamily="34" charset="-128"/>
            </a:endParaRPr>
          </a:p>
        </p:txBody>
      </p:sp>
      <p:pic>
        <p:nvPicPr>
          <p:cNvPr id="324620" name="Picture 12"/>
          <p:cNvPicPr>
            <a:picLocks noChangeAspect="1" noChangeArrowheads="1"/>
          </p:cNvPicPr>
          <p:nvPr/>
        </p:nvPicPr>
        <p:blipFill>
          <a:blip r:embed="rId2"/>
          <a:srcRect/>
          <a:stretch>
            <a:fillRect/>
          </a:stretch>
        </p:blipFill>
        <p:spPr bwMode="auto">
          <a:xfrm>
            <a:off x="152400" y="419100"/>
            <a:ext cx="8616048" cy="5219700"/>
          </a:xfrm>
          <a:prstGeom prst="rect">
            <a:avLst/>
          </a:prstGeom>
          <a:noFill/>
          <a:ln w="9525">
            <a:noFill/>
            <a:miter lim="800000"/>
            <a:headEnd/>
            <a:tailEnd/>
          </a:ln>
          <a:effectLst>
            <a:outerShdw blurRad="50800" dist="38100" dir="2700000" algn="tl" rotWithShape="0">
              <a:srgbClr val="000000">
                <a:alpha val="43000"/>
              </a:srgbClr>
            </a:outerShdw>
            <a:softEdge rad="50800"/>
          </a:effectLst>
        </p:spPr>
      </p:pic>
      <p:sp>
        <p:nvSpPr>
          <p:cNvPr id="40964" name="Text Box 13"/>
          <p:cNvSpPr txBox="1">
            <a:spLocks noChangeArrowheads="1"/>
          </p:cNvSpPr>
          <p:nvPr/>
        </p:nvSpPr>
        <p:spPr bwMode="auto">
          <a:xfrm>
            <a:off x="7391400" y="5562600"/>
            <a:ext cx="2035175" cy="261938"/>
          </a:xfrm>
          <a:prstGeom prst="rect">
            <a:avLst/>
          </a:prstGeom>
          <a:noFill/>
          <a:ln w="9525">
            <a:noFill/>
            <a:miter lim="800000"/>
            <a:headEnd/>
            <a:tailEnd/>
          </a:ln>
        </p:spPr>
        <p:txBody>
          <a:bodyPr>
            <a:spAutoFit/>
          </a:bodyPr>
          <a:lstStyle/>
          <a:p>
            <a:pPr>
              <a:spcBef>
                <a:spcPct val="50000"/>
              </a:spcBef>
            </a:pPr>
            <a:r>
              <a:rPr lang="en-US" sz="1100">
                <a:solidFill>
                  <a:srgbClr val="A6A6A6"/>
                </a:solidFill>
                <a:latin typeface="Arial-BoldMT" charset="0"/>
              </a:rPr>
              <a:t>WAN Conservancy</a:t>
            </a:r>
            <a:endParaRPr lang="en-US" sz="1100" b="1">
              <a:solidFill>
                <a:srgbClr val="A6A6A6"/>
              </a:solidFill>
              <a:latin typeface="Arial-BoldMT" charset="0"/>
            </a:endParaRPr>
          </a:p>
        </p:txBody>
      </p:sp>
      <p:pic>
        <p:nvPicPr>
          <p:cNvPr id="9" name="Picture 11"/>
          <p:cNvPicPr>
            <a:picLocks noChangeAspect="1" noChangeArrowheads="1"/>
          </p:cNvPicPr>
          <p:nvPr/>
        </p:nvPicPr>
        <p:blipFill>
          <a:blip r:embed="rId3"/>
          <a:srcRect/>
          <a:stretch>
            <a:fillRect/>
          </a:stretch>
        </p:blipFill>
        <p:spPr bwMode="auto">
          <a:xfrm>
            <a:off x="4919390" y="152400"/>
            <a:ext cx="4224610" cy="2743200"/>
          </a:xfrm>
          <a:prstGeom prst="rect">
            <a:avLst/>
          </a:prstGeom>
          <a:noFill/>
          <a:ln w="9525">
            <a:noFill/>
            <a:miter lim="800000"/>
            <a:headEnd/>
            <a:tailEnd/>
          </a:ln>
          <a:effectLst>
            <a:softEdge rad="177800"/>
          </a:effectLst>
          <a:scene3d>
            <a:camera prst="orthographicFront">
              <a:rot lat="0" lon="0" rev="21060000"/>
            </a:camera>
            <a:lightRig rig="threePt" dir="t"/>
          </a:scene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OY 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3244</TotalTime>
  <Words>1835</Words>
  <Application>Microsoft Office PowerPoint</Application>
  <PresentationFormat>On-screen Show (4:3)</PresentationFormat>
  <Paragraphs>262</Paragraphs>
  <Slides>59</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Arial</vt:lpstr>
      <vt:lpstr>ＭＳ Ｐゴシック</vt:lpstr>
      <vt:lpstr>Calibri</vt:lpstr>
      <vt:lpstr>Wingdings</vt:lpstr>
      <vt:lpstr>Arial-BoldMT</vt:lpstr>
      <vt:lpstr>Lucida Grande</vt:lpstr>
      <vt:lpstr>Times</vt:lpstr>
      <vt:lpstr>SOY Lecture</vt:lpstr>
      <vt:lpstr>Office Theme</vt:lpstr>
      <vt:lpstr>Slide 1</vt:lpstr>
      <vt:lpstr>Know that to the right hand of the Indies exists an island called California, very near the Terrestrial Paradise...  And there ruled over that island a queen of majestic proportions, who accomplished great deeds.  She was valiant and courageous and ardent with a brave heart—Queen Califa.  García Ordóñez de Montalvo (1510)</vt:lpstr>
      <vt:lpstr>Introduction  </vt:lpstr>
      <vt:lpstr>What makes the land of Queen Califa unique?</vt:lpstr>
      <vt:lpstr>What makes the land of Queen Califa unique?</vt:lpstr>
      <vt:lpstr>Unique California:  Location</vt:lpstr>
      <vt:lpstr>But fault zones riddle western North America.</vt:lpstr>
      <vt:lpstr>The first Californians crossed the Bering Straits from Asia, then traveled south along the Pacific Rim.  Others may also have crossed the Pacific Ocean.   The Spaniards were the first Europeans to reach California when Juan Rodriguez Cabrillo arrived in San Diego by ship in 1542.  In 1769, they established San Diego de Alcala, the first non-native settlement.  American fur trappers entered California overland from the east during 1820s, at the height of the Mission Period. </vt:lpstr>
      <vt:lpstr>Cabrillo Arrives ~ 1542</vt:lpstr>
      <vt:lpstr>Unique California:  Size</vt:lpstr>
      <vt:lpstr>These 100 million acres provide tremendous diversity of …</vt:lpstr>
      <vt:lpstr>Unique California:  Topography</vt:lpstr>
      <vt:lpstr>There are 12 Physiographic Regions</vt:lpstr>
      <vt:lpstr>The Klamath Mountains dominate sparsely populated northwestern California.</vt:lpstr>
      <vt:lpstr>Mt. Shasta (14,162’) and Mt. Lassen (not shown) are the southern terminus of the Cascade Range that stretches north to Oregon and Washington, and includes Mts. Hood, St. Helens, and Rainier.</vt:lpstr>
      <vt:lpstr>Goose Lake on the Modoc Plateau is one of many saline lakes in eastern California with no outlet to the sea.  Evaporating water leaves salt and other minerals behind.  </vt:lpstr>
      <vt:lpstr>Rocky headlands and coarse sand beaches typify California’s north coast.  Stinson Beach is one of many barrier beaches that block the mouth of Coast Range streams in summer.  In winter, rain-filled lagoons combined with pounding surf reopen the channels.</vt:lpstr>
      <vt:lpstr>Mountains cloaked in oak and chaparral rise above fertile valleys of the Northern and Southern Coast Range.</vt:lpstr>
      <vt:lpstr>The Sierra Nevada is the geologic backbone of California, and separates the Great Central Valley from the Basin &amp; Range.  The range tilts westward, is 400 miles long and between 40-80 miles wide.</vt:lpstr>
      <vt:lpstr>Although popular for winter recreation, the Sierra snowpack is a water reservoir for cities and fields throughout lowland California. </vt:lpstr>
      <vt:lpstr>Great Central Valley</vt:lpstr>
      <vt:lpstr>The Basin &amp; Range stretches from eastern  California to the Rocky Mountains.  There is  no outlet to the sea.</vt:lpstr>
      <vt:lpstr>Death Valley is the lowest (-282 ft.) and  hottest location in the Mojave Desert.</vt:lpstr>
      <vt:lpstr>Terrain Map</vt:lpstr>
      <vt:lpstr>The Transverse Ranges stretch from the Santa Monica Mountains to the San Gabriel and San Bernardino Mountains, and bisect the Southern California coastal plain from the Mojave Desert.</vt:lpstr>
      <vt:lpstr>Arid winds from the interior Mojave Desert rush through low gaps in the Transverse Ranges, then flow across Southern California’s densely populated coastal plains.</vt:lpstr>
      <vt:lpstr>Periodic fires are a natural part of the chaparral life cycle.</vt:lpstr>
      <vt:lpstr>Unique California:  Climate</vt:lpstr>
      <vt:lpstr>Slide 29</vt:lpstr>
      <vt:lpstr>California precipitation decreases:   </vt:lpstr>
      <vt:lpstr>The windward west side of the Sierra Nevada blocks Pacific storms,  leaving the Great Basin in an arid “rainshadow.”</vt:lpstr>
      <vt:lpstr>Precipitation Transect: Sierra Nevada Rainshadow</vt:lpstr>
      <vt:lpstr>Mountains catch and retain moisture…</vt:lpstr>
      <vt:lpstr>… for transport to cities and farms—80% of California water goes to crops and livestock.  </vt:lpstr>
      <vt:lpstr>Irrigation Growth </vt:lpstr>
      <vt:lpstr>Unique California:  Population</vt:lpstr>
      <vt:lpstr>California’s varied landscapes were home to the greatest density and diversity of indigenous people in the New World.</vt:lpstr>
      <vt:lpstr>The Gold Rush was the epic and lasting immigration event—one that proved rare in world history  </vt:lpstr>
      <vt:lpstr>California’s 58 Counties </vt:lpstr>
      <vt:lpstr>Settlement History</vt:lpstr>
      <vt:lpstr>Latin America is currently the largest area of origin for new Californians.</vt:lpstr>
      <vt:lpstr>Slide 42</vt:lpstr>
      <vt:lpstr>Southern California is among the most diverse  places on Earth.</vt:lpstr>
      <vt:lpstr>Slide 44</vt:lpstr>
      <vt:lpstr>Slide 45</vt:lpstr>
      <vt:lpstr>Slide 46</vt:lpstr>
      <vt:lpstr>Slide 47</vt:lpstr>
      <vt:lpstr>Unique California:  Economy</vt:lpstr>
      <vt:lpstr>Top 10 World Economies</vt:lpstr>
      <vt:lpstr>Silicon Valley is the nerve center of Digital Age innovation.</vt:lpstr>
      <vt:lpstr>Manufacturing a Future?</vt:lpstr>
      <vt:lpstr>Agricultural Exports of California  and the Top 15 Importing Countries</vt:lpstr>
      <vt:lpstr>In 2006, California international agricultural  exports totaled 9.8 billion dollars.</vt:lpstr>
      <vt:lpstr>Sustained by irrigation from mountain snow and groundwater, the Great Central Valley is the most productive agricultural region in the world.</vt:lpstr>
      <vt:lpstr>Sacramento Valley rice fields     Provide habitat for waterfowl</vt:lpstr>
      <vt:lpstr>But our agricultural lands are succumbing to urbanization.</vt:lpstr>
      <vt:lpstr>The land of Queen Califa is unique  due to…</vt:lpstr>
      <vt:lpstr>For more on   California geography   refer to:   calgeography.org</vt:lpstr>
      <vt:lpstr>Slide 59</vt:lpstr>
    </vt:vector>
  </TitlesOfParts>
  <Company>HSU Geography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 Cunha</dc:creator>
  <cp:lastModifiedBy>Mom</cp:lastModifiedBy>
  <cp:revision>156</cp:revision>
  <cp:lastPrinted>2009-06-23T05:36:43Z</cp:lastPrinted>
  <dcterms:created xsi:type="dcterms:W3CDTF">2010-09-20T23:37:54Z</dcterms:created>
  <dcterms:modified xsi:type="dcterms:W3CDTF">2014-08-16T16:39:00Z</dcterms:modified>
</cp:coreProperties>
</file>